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18288000" cy="10287000"/>
  <p:notesSz cx="6858000" cy="9144000"/>
  <p:embeddedFontLst>
    <p:embeddedFont>
      <p:font typeface="Quicksand" panose="020B0604020202020204" charset="0"/>
      <p:regular r:id="rId43"/>
    </p:embeddedFont>
    <p:embeddedFont>
      <p:font typeface="Quicksand Bold" panose="020B0604020202020204" charset="0"/>
      <p:regular r:id="rId44"/>
    </p:embeddedFont>
    <p:embeddedFont>
      <p:font typeface="Rasputin" panose="020B0604020202020204" charset="0"/>
      <p:regular r:id="rId45"/>
    </p:embeddedFont>
    <p:embeddedFont>
      <p:font typeface="Rasputin Bold" panose="020B0604020202020204" charset="0"/>
      <p:regular r:id="rId46"/>
    </p:embeddedFont>
    <p:embeddedFont>
      <p:font typeface="Rasputin Light" panose="020B0604020202020204" charset="0"/>
      <p:regular r:id="rId47"/>
    </p:embeddedFont>
    <p:embeddedFont>
      <p:font typeface="Varela Round" panose="00000500000000000000" pitchFamily="2" charset="-79"/>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156ED1-DD87-A682-4CEC-7373B6E76B9E}" v="1" dt="2025-01-21T18:13:06.598"/>
    <p1510:client id="{8771CA5D-0DA0-EC37-8E07-2CAE1B7F2333}" v="6" dt="2025-01-21T09:44:01.588"/>
    <p1510:client id="{A0E02E77-C581-BBB5-9548-9E96004AB051}" v="204" dt="2025-01-21T18:11:53.713"/>
    <p1510:client id="{BEB59995-C4CE-3015-9A3E-213224BEF1C1}" v="89" dt="2025-01-21T01:42:12.066"/>
    <p1510:client id="{D195A4E1-40CE-BE38-A22B-C8DE6CA32E94}" v="12" dt="2025-01-21T10:48:44.185"/>
    <p1510:client id="{D7D36F69-95B7-C086-146E-58D55D3D831E}" v="66" dt="2025-01-21T01:28:04.561"/>
  </p1510:revLst>
</p1510:revInfo>
</file>

<file path=ppt/tableStyles.xml><?xml version="1.0" encoding="utf-8"?>
<a:tblStyleLst xmlns:a="http://schemas.openxmlformats.org/drawingml/2006/main" def="{5C22544A-7EE6-4342-B048-85BDC9FD1C3A}">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5.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14.svg"/><Relationship Id="rId7" Type="http://schemas.openxmlformats.org/officeDocument/2006/relationships/image" Target="../media/image27.jpeg"/><Relationship Id="rId12" Type="http://schemas.openxmlformats.org/officeDocument/2006/relationships/image" Target="../media/image32.jpe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6.jpeg"/><Relationship Id="rId11" Type="http://schemas.openxmlformats.org/officeDocument/2006/relationships/image" Target="../media/image31.jpeg"/><Relationship Id="rId5" Type="http://schemas.openxmlformats.org/officeDocument/2006/relationships/image" Target="../media/image25.jpeg"/><Relationship Id="rId10" Type="http://schemas.openxmlformats.org/officeDocument/2006/relationships/image" Target="../media/image30.jpeg"/><Relationship Id="rId4" Type="http://schemas.openxmlformats.org/officeDocument/2006/relationships/image" Target="../media/image24.jpeg"/><Relationship Id="rId9" Type="http://schemas.openxmlformats.org/officeDocument/2006/relationships/image" Target="../media/image29.jpeg"/></Relationships>
</file>

<file path=ppt/slides/_rels/slide19.xml.rels><?xml version="1.0" encoding="UTF-8" standalone="yes"?>
<Relationships xmlns="http://schemas.openxmlformats.org/package/2006/relationships"><Relationship Id="rId3" Type="http://schemas.openxmlformats.org/officeDocument/2006/relationships/image" Target="../media/image34.svg"/><Relationship Id="rId7" Type="http://schemas.openxmlformats.org/officeDocument/2006/relationships/image" Target="../media/image38.jpe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36.sv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4.svg"/><Relationship Id="rId7" Type="http://schemas.openxmlformats.org/officeDocument/2006/relationships/image" Target="../media/image40.jpe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6.sv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36.sv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36.sv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36.sv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36.sv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36.sv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36.sv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5.jpeg"/><Relationship Id="rId4" Type="http://schemas.openxmlformats.org/officeDocument/2006/relationships/image" Target="../media/image54.jpeg"/></Relationships>
</file>

<file path=ppt/slides/_rels/slide32.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64.jpeg"/><Relationship Id="rId4" Type="http://schemas.openxmlformats.org/officeDocument/2006/relationships/image" Target="../media/image63.jpeg"/></Relationships>
</file>

<file path=ppt/slides/_rels/slide3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4.sv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hyperlink" Target="https://www.kaggle.com/datasets/erentatepe/bsl-numbers-and-alphabet-hand-position-for-mediapipe" TargetMode="External"/><Relationship Id="rId3" Type="http://schemas.openxmlformats.org/officeDocument/2006/relationships/image" Target="../media/image2.svg"/><Relationship Id="rId7" Type="http://schemas.openxmlformats.org/officeDocument/2006/relationships/hyperlink" Target="https://www.kaggle.com/datasets/nicholasnisopoli/lisdataset"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www.kaggle.com/datasets/grassknoted/asl-alphabet" TargetMode="External"/><Relationship Id="rId5" Type="http://schemas.openxmlformats.org/officeDocument/2006/relationships/image" Target="../media/image4.sv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3A8047">
                <a:alpha val="100000"/>
              </a:srgbClr>
            </a:gs>
            <a:gs pos="100000">
              <a:srgbClr val="436EA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284790" y="-3746425"/>
            <a:ext cx="8857785" cy="8525618"/>
          </a:xfrm>
          <a:custGeom>
            <a:avLst/>
            <a:gdLst/>
            <a:ahLst/>
            <a:cxnLst/>
            <a:rect l="l" t="t" r="r" b="b"/>
            <a:pathLst>
              <a:path w="8857785" h="8525618">
                <a:moveTo>
                  <a:pt x="0" y="0"/>
                </a:moveTo>
                <a:lnTo>
                  <a:pt x="8857785" y="0"/>
                </a:lnTo>
                <a:lnTo>
                  <a:pt x="8857785" y="8525618"/>
                </a:lnTo>
                <a:lnTo>
                  <a:pt x="0" y="8525618"/>
                </a:lnTo>
                <a:lnTo>
                  <a:pt x="0" y="0"/>
                </a:lnTo>
                <a:close/>
              </a:path>
            </a:pathLst>
          </a:custGeom>
          <a:blipFill>
            <a:blip r:embed="rId2">
              <a:alphaModFix amt="41000"/>
              <a:extLst>
                <a:ext uri="{96DAC541-7B7A-43D3-8B79-37D633B846F1}">
                  <asvg:svgBlip xmlns:asvg="http://schemas.microsoft.com/office/drawing/2016/SVG/main" r:embed="rId3"/>
                </a:ext>
              </a:extLst>
            </a:blip>
            <a:stretch>
              <a:fillRect/>
            </a:stretch>
          </a:blipFill>
        </p:spPr>
      </p:sp>
      <p:sp>
        <p:nvSpPr>
          <p:cNvPr id="3" name="Freeform 3"/>
          <p:cNvSpPr/>
          <p:nvPr/>
        </p:nvSpPr>
        <p:spPr>
          <a:xfrm rot="6653687">
            <a:off x="10166505" y="4129872"/>
            <a:ext cx="9957653" cy="8663158"/>
          </a:xfrm>
          <a:custGeom>
            <a:avLst/>
            <a:gdLst/>
            <a:ahLst/>
            <a:cxnLst/>
            <a:rect l="l" t="t" r="r" b="b"/>
            <a:pathLst>
              <a:path w="9957653" h="8663158">
                <a:moveTo>
                  <a:pt x="0" y="0"/>
                </a:moveTo>
                <a:lnTo>
                  <a:pt x="9957652" y="0"/>
                </a:lnTo>
                <a:lnTo>
                  <a:pt x="9957652" y="8663157"/>
                </a:lnTo>
                <a:lnTo>
                  <a:pt x="0" y="8663157"/>
                </a:lnTo>
                <a:lnTo>
                  <a:pt x="0" y="0"/>
                </a:lnTo>
                <a:close/>
              </a:path>
            </a:pathLst>
          </a:custGeom>
          <a:blipFill>
            <a:blip r:embed="rId4">
              <a:alphaModFix amt="41000"/>
              <a:extLst>
                <a:ext uri="{96DAC541-7B7A-43D3-8B79-37D633B846F1}">
                  <asvg:svgBlip xmlns:asvg="http://schemas.microsoft.com/office/drawing/2016/SVG/main" r:embed="rId5"/>
                </a:ext>
              </a:extLst>
            </a:blip>
            <a:stretch>
              <a:fillRect/>
            </a:stretch>
          </a:blipFill>
        </p:spPr>
      </p:sp>
      <p:sp>
        <p:nvSpPr>
          <p:cNvPr id="4" name="Freeform 4"/>
          <p:cNvSpPr/>
          <p:nvPr/>
        </p:nvSpPr>
        <p:spPr>
          <a:xfrm rot="4726396">
            <a:off x="-3763452" y="-1059420"/>
            <a:ext cx="5318268" cy="8429531"/>
          </a:xfrm>
          <a:custGeom>
            <a:avLst/>
            <a:gdLst/>
            <a:ahLst/>
            <a:cxnLst/>
            <a:rect l="l" t="t" r="r" b="b"/>
            <a:pathLst>
              <a:path w="5318268" h="8429531">
                <a:moveTo>
                  <a:pt x="0" y="0"/>
                </a:moveTo>
                <a:lnTo>
                  <a:pt x="5318268" y="0"/>
                </a:lnTo>
                <a:lnTo>
                  <a:pt x="5318268" y="8429531"/>
                </a:lnTo>
                <a:lnTo>
                  <a:pt x="0" y="84295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2788089">
            <a:off x="16062525" y="2478011"/>
            <a:ext cx="6565563" cy="10406512"/>
          </a:xfrm>
          <a:custGeom>
            <a:avLst/>
            <a:gdLst/>
            <a:ahLst/>
            <a:cxnLst/>
            <a:rect l="l" t="t" r="r" b="b"/>
            <a:pathLst>
              <a:path w="6565563" h="10406512">
                <a:moveTo>
                  <a:pt x="0" y="0"/>
                </a:moveTo>
                <a:lnTo>
                  <a:pt x="6565563" y="0"/>
                </a:lnTo>
                <a:lnTo>
                  <a:pt x="6565563" y="10406512"/>
                </a:lnTo>
                <a:lnTo>
                  <a:pt x="0" y="104065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6" name="Group 6"/>
          <p:cNvGrpSpPr/>
          <p:nvPr/>
        </p:nvGrpSpPr>
        <p:grpSpPr>
          <a:xfrm>
            <a:off x="3294963" y="2826608"/>
            <a:ext cx="11698075" cy="5244115"/>
            <a:chOff x="0" y="0"/>
            <a:chExt cx="15597433" cy="6992153"/>
          </a:xfrm>
        </p:grpSpPr>
        <p:sp>
          <p:nvSpPr>
            <p:cNvPr id="7" name="TextBox 7"/>
            <p:cNvSpPr txBox="1"/>
            <p:nvPr/>
          </p:nvSpPr>
          <p:spPr>
            <a:xfrm>
              <a:off x="0" y="104775"/>
              <a:ext cx="15597433" cy="4574005"/>
            </a:xfrm>
            <a:prstGeom prst="rect">
              <a:avLst/>
            </a:prstGeom>
          </p:spPr>
          <p:txBody>
            <a:bodyPr lIns="0" tIns="0" rIns="0" bIns="0" rtlCol="0" anchor="t">
              <a:spAutoFit/>
            </a:bodyPr>
            <a:lstStyle/>
            <a:p>
              <a:pPr algn="ctr">
                <a:lnSpc>
                  <a:spcPts val="13186"/>
                </a:lnSpc>
              </a:pPr>
              <a:r>
                <a:rPr lang="en-US" sz="11988">
                  <a:solidFill>
                    <a:srgbClr val="FFFFFF"/>
                  </a:solidFill>
                  <a:latin typeface="Rasputin Light"/>
                  <a:ea typeface="Rasputin Light"/>
                  <a:cs typeface="Rasputin Light"/>
                  <a:sym typeface="Rasputin Light"/>
                </a:rPr>
                <a:t>Sign Language Translator</a:t>
              </a:r>
            </a:p>
          </p:txBody>
        </p:sp>
        <p:sp>
          <p:nvSpPr>
            <p:cNvPr id="8" name="TextBox 8"/>
            <p:cNvSpPr txBox="1"/>
            <p:nvPr/>
          </p:nvSpPr>
          <p:spPr>
            <a:xfrm>
              <a:off x="0" y="5162288"/>
              <a:ext cx="15597433" cy="1829910"/>
            </a:xfrm>
            <a:prstGeom prst="rect">
              <a:avLst/>
            </a:prstGeom>
          </p:spPr>
          <p:txBody>
            <a:bodyPr lIns="0" tIns="0" rIns="0" bIns="0" rtlCol="0" anchor="t">
              <a:spAutoFit/>
            </a:bodyPr>
            <a:lstStyle/>
            <a:p>
              <a:pPr algn="ctr">
                <a:lnSpc>
                  <a:spcPts val="5597"/>
                </a:lnSpc>
                <a:spcBef>
                  <a:spcPct val="0"/>
                </a:spcBef>
              </a:pPr>
              <a:r>
                <a:rPr lang="en-US" sz="3998">
                  <a:solidFill>
                    <a:srgbClr val="FFFFFF"/>
                  </a:solidFill>
                  <a:latin typeface="Rasputin"/>
                  <a:ea typeface="Rasputin"/>
                  <a:cs typeface="Rasputin"/>
                  <a:sym typeface="Rasputin"/>
                </a:rPr>
                <a:t>A comparison of different architectures for LIS, BSL and ASL alphabet classification</a:t>
              </a:r>
            </a:p>
          </p:txBody>
        </p:sp>
      </p:grpSp>
      <p:grpSp>
        <p:nvGrpSpPr>
          <p:cNvPr id="9" name="Group 9"/>
          <p:cNvGrpSpPr/>
          <p:nvPr/>
        </p:nvGrpSpPr>
        <p:grpSpPr>
          <a:xfrm>
            <a:off x="0" y="9258300"/>
            <a:ext cx="19430051" cy="585913"/>
            <a:chOff x="0" y="0"/>
            <a:chExt cx="25906735" cy="781217"/>
          </a:xfrm>
        </p:grpSpPr>
        <p:grpSp>
          <p:nvGrpSpPr>
            <p:cNvPr id="10" name="Group 10"/>
            <p:cNvGrpSpPr/>
            <p:nvPr/>
          </p:nvGrpSpPr>
          <p:grpSpPr>
            <a:xfrm>
              <a:off x="0" y="0"/>
              <a:ext cx="25906735" cy="781217"/>
              <a:chOff x="0" y="0"/>
              <a:chExt cx="4576633" cy="138008"/>
            </a:xfrm>
          </p:grpSpPr>
          <p:sp>
            <p:nvSpPr>
              <p:cNvPr id="11" name="Freeform 11"/>
              <p:cNvSpPr/>
              <p:nvPr/>
            </p:nvSpPr>
            <p:spPr>
              <a:xfrm>
                <a:off x="0" y="0"/>
                <a:ext cx="4576633" cy="138008"/>
              </a:xfrm>
              <a:custGeom>
                <a:avLst/>
                <a:gdLst/>
                <a:ahLst/>
                <a:cxnLst/>
                <a:rect l="l" t="t" r="r" b="b"/>
                <a:pathLst>
                  <a:path w="4576633" h="138008">
                    <a:moveTo>
                      <a:pt x="0" y="0"/>
                    </a:moveTo>
                    <a:lnTo>
                      <a:pt x="4576633" y="0"/>
                    </a:lnTo>
                    <a:lnTo>
                      <a:pt x="4576633" y="138008"/>
                    </a:lnTo>
                    <a:lnTo>
                      <a:pt x="0" y="138008"/>
                    </a:lnTo>
                    <a:close/>
                  </a:path>
                </a:pathLst>
              </a:custGeom>
              <a:solidFill>
                <a:srgbClr val="FFFFFF"/>
              </a:solidFill>
            </p:spPr>
          </p:sp>
          <p:sp>
            <p:nvSpPr>
              <p:cNvPr id="12" name="TextBox 12"/>
              <p:cNvSpPr txBox="1"/>
              <p:nvPr/>
            </p:nvSpPr>
            <p:spPr>
              <a:xfrm>
                <a:off x="0" y="-38100"/>
                <a:ext cx="4576633" cy="176108"/>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421650" y="-9293"/>
              <a:ext cx="24239128" cy="714079"/>
            </a:xfrm>
            <a:prstGeom prst="rect">
              <a:avLst/>
            </a:prstGeom>
          </p:spPr>
          <p:txBody>
            <a:bodyPr lIns="0" tIns="0" rIns="0" bIns="0" rtlCol="0" anchor="t">
              <a:spAutoFit/>
            </a:bodyPr>
            <a:lstStyle/>
            <a:p>
              <a:pPr marL="0" lvl="0" indent="0" algn="l">
                <a:lnSpc>
                  <a:spcPts val="4696"/>
                </a:lnSpc>
                <a:spcBef>
                  <a:spcPct val="0"/>
                </a:spcBef>
              </a:pPr>
              <a:r>
                <a:rPr lang="en-US" sz="3130">
                  <a:solidFill>
                    <a:srgbClr val="000000"/>
                  </a:solidFill>
                  <a:latin typeface="Rasputin"/>
                  <a:ea typeface="Rasputin"/>
                  <a:cs typeface="Rasputin"/>
                  <a:sym typeface="Rasputin"/>
                </a:rPr>
                <a:t>Perfetto Ida, Mascolo Anna Pia, Serra Viviana</a:t>
              </a:r>
            </a:p>
          </p:txBody>
        </p:sp>
      </p:grpSp>
      <p:grpSp>
        <p:nvGrpSpPr>
          <p:cNvPr id="14" name="Group 14"/>
          <p:cNvGrpSpPr/>
          <p:nvPr/>
        </p:nvGrpSpPr>
        <p:grpSpPr>
          <a:xfrm>
            <a:off x="-84745" y="735744"/>
            <a:ext cx="19430051" cy="585913"/>
            <a:chOff x="0" y="0"/>
            <a:chExt cx="25906735" cy="781217"/>
          </a:xfrm>
        </p:grpSpPr>
        <p:grpSp>
          <p:nvGrpSpPr>
            <p:cNvPr id="15" name="Group 15"/>
            <p:cNvGrpSpPr/>
            <p:nvPr/>
          </p:nvGrpSpPr>
          <p:grpSpPr>
            <a:xfrm>
              <a:off x="0" y="0"/>
              <a:ext cx="25906735" cy="781217"/>
              <a:chOff x="0" y="0"/>
              <a:chExt cx="4576633" cy="138008"/>
            </a:xfrm>
          </p:grpSpPr>
          <p:sp>
            <p:nvSpPr>
              <p:cNvPr id="16" name="Freeform 16"/>
              <p:cNvSpPr/>
              <p:nvPr/>
            </p:nvSpPr>
            <p:spPr>
              <a:xfrm>
                <a:off x="0" y="0"/>
                <a:ext cx="4576633" cy="138008"/>
              </a:xfrm>
              <a:custGeom>
                <a:avLst/>
                <a:gdLst/>
                <a:ahLst/>
                <a:cxnLst/>
                <a:rect l="l" t="t" r="r" b="b"/>
                <a:pathLst>
                  <a:path w="4576633" h="138008">
                    <a:moveTo>
                      <a:pt x="0" y="0"/>
                    </a:moveTo>
                    <a:lnTo>
                      <a:pt x="4576633" y="0"/>
                    </a:lnTo>
                    <a:lnTo>
                      <a:pt x="4576633" y="138008"/>
                    </a:lnTo>
                    <a:lnTo>
                      <a:pt x="0" y="138008"/>
                    </a:lnTo>
                    <a:close/>
                  </a:path>
                </a:pathLst>
              </a:custGeom>
              <a:solidFill>
                <a:srgbClr val="FFFFFF"/>
              </a:solidFill>
            </p:spPr>
          </p:sp>
          <p:sp>
            <p:nvSpPr>
              <p:cNvPr id="17" name="TextBox 17"/>
              <p:cNvSpPr txBox="1"/>
              <p:nvPr/>
            </p:nvSpPr>
            <p:spPr>
              <a:xfrm>
                <a:off x="0" y="-38100"/>
                <a:ext cx="4576633" cy="176108"/>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421650" y="-9293"/>
              <a:ext cx="24239128" cy="714079"/>
            </a:xfrm>
            <a:prstGeom prst="rect">
              <a:avLst/>
            </a:prstGeom>
          </p:spPr>
          <p:txBody>
            <a:bodyPr lIns="0" tIns="0" rIns="0" bIns="0" rtlCol="0" anchor="t">
              <a:spAutoFit/>
            </a:bodyPr>
            <a:lstStyle/>
            <a:p>
              <a:pPr marL="0" lvl="0" indent="0" algn="l">
                <a:lnSpc>
                  <a:spcPts val="4696"/>
                </a:lnSpc>
                <a:spcBef>
                  <a:spcPct val="0"/>
                </a:spcBef>
              </a:pPr>
              <a:r>
                <a:rPr lang="en-US" sz="3130">
                  <a:solidFill>
                    <a:srgbClr val="000000"/>
                  </a:solidFill>
                  <a:latin typeface="Rasputin"/>
                  <a:ea typeface="Rasputin"/>
                  <a:cs typeface="Rasputin"/>
                  <a:sym typeface="Rasputin"/>
                </a:rPr>
                <a:t>Computer Vision</a:t>
              </a:r>
            </a:p>
          </p:txBody>
        </p:sp>
      </p:grpSp>
      <p:sp>
        <p:nvSpPr>
          <p:cNvPr id="19" name="TextBox 19"/>
          <p:cNvSpPr txBox="1"/>
          <p:nvPr/>
        </p:nvSpPr>
        <p:spPr>
          <a:xfrm>
            <a:off x="13485363" y="735076"/>
            <a:ext cx="4976051" cy="530098"/>
          </a:xfrm>
          <a:prstGeom prst="rect">
            <a:avLst/>
          </a:prstGeom>
        </p:spPr>
        <p:txBody>
          <a:bodyPr lIns="0" tIns="0" rIns="0" bIns="0" rtlCol="0" anchor="t">
            <a:spAutoFit/>
          </a:bodyPr>
          <a:lstStyle/>
          <a:p>
            <a:pPr algn="ctr">
              <a:lnSpc>
                <a:spcPts val="4381"/>
              </a:lnSpc>
              <a:spcBef>
                <a:spcPct val="0"/>
              </a:spcBef>
            </a:pPr>
            <a:r>
              <a:rPr lang="en-US" sz="3129">
                <a:solidFill>
                  <a:srgbClr val="000000"/>
                </a:solidFill>
                <a:latin typeface="Rasputin"/>
                <a:ea typeface="Rasputin"/>
                <a:cs typeface="Rasputin"/>
                <a:sym typeface="Rasputin"/>
              </a:rPr>
              <a:t>Project Presentation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943A3A">
                <a:alpha val="100000"/>
              </a:srgbClr>
            </a:gs>
            <a:gs pos="100000">
              <a:srgbClr val="BF464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16209">
            <a:off x="-890667" y="4921459"/>
            <a:ext cx="8901994" cy="10457555"/>
          </a:xfrm>
          <a:custGeom>
            <a:avLst/>
            <a:gdLst/>
            <a:ahLst/>
            <a:cxnLst/>
            <a:rect l="l" t="t" r="r" b="b"/>
            <a:pathLst>
              <a:path w="8901994" h="10457555">
                <a:moveTo>
                  <a:pt x="0" y="0"/>
                </a:moveTo>
                <a:lnTo>
                  <a:pt x="8901993" y="0"/>
                </a:lnTo>
                <a:lnTo>
                  <a:pt x="8901993" y="10457555"/>
                </a:lnTo>
                <a:lnTo>
                  <a:pt x="0" y="1045755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8862409">
            <a:off x="11443547" y="-3756415"/>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2">
              <a:alphaModFix amt="41000"/>
              <a:extLst>
                <a:ext uri="{96DAC541-7B7A-43D3-8B79-37D633B846F1}">
                  <asvg:svgBlip xmlns:asvg="http://schemas.microsoft.com/office/drawing/2016/SVG/main" r:embed="rId3"/>
                </a:ext>
              </a:extLst>
            </a:blip>
            <a:stretch>
              <a:fillRect/>
            </a:stretch>
          </a:blipFill>
        </p:spPr>
      </p:sp>
      <p:sp>
        <p:nvSpPr>
          <p:cNvPr id="4" name="Freeform 4"/>
          <p:cNvSpPr/>
          <p:nvPr/>
        </p:nvSpPr>
        <p:spPr>
          <a:xfrm>
            <a:off x="519620" y="2247552"/>
            <a:ext cx="6676153" cy="2026689"/>
          </a:xfrm>
          <a:custGeom>
            <a:avLst/>
            <a:gdLst/>
            <a:ahLst/>
            <a:cxnLst/>
            <a:rect l="l" t="t" r="r" b="b"/>
            <a:pathLst>
              <a:path w="6676153" h="2026689">
                <a:moveTo>
                  <a:pt x="0" y="0"/>
                </a:moveTo>
                <a:lnTo>
                  <a:pt x="6676153" y="0"/>
                </a:lnTo>
                <a:lnTo>
                  <a:pt x="6676153" y="2026690"/>
                </a:lnTo>
                <a:lnTo>
                  <a:pt x="0" y="2026690"/>
                </a:lnTo>
                <a:lnTo>
                  <a:pt x="0" y="0"/>
                </a:lnTo>
                <a:close/>
              </a:path>
            </a:pathLst>
          </a:custGeom>
          <a:blipFill>
            <a:blip r:embed="rId4"/>
            <a:stretch>
              <a:fillRect/>
            </a:stretch>
          </a:blipFill>
        </p:spPr>
      </p:sp>
      <p:sp>
        <p:nvSpPr>
          <p:cNvPr id="5" name="TextBox 5"/>
          <p:cNvSpPr txBox="1"/>
          <p:nvPr/>
        </p:nvSpPr>
        <p:spPr>
          <a:xfrm>
            <a:off x="664481" y="357187"/>
            <a:ext cx="9616248" cy="1333500"/>
          </a:xfrm>
          <a:prstGeom prst="rect">
            <a:avLst/>
          </a:prstGeom>
        </p:spPr>
        <p:txBody>
          <a:bodyPr lIns="0" tIns="0" rIns="0" bIns="0" rtlCol="0" anchor="t">
            <a:spAutoFit/>
          </a:bodyPr>
          <a:lstStyle/>
          <a:p>
            <a:pPr algn="l">
              <a:lnSpc>
                <a:spcPts val="10440"/>
              </a:lnSpc>
            </a:pPr>
            <a:r>
              <a:rPr lang="en-US" sz="8700">
                <a:solidFill>
                  <a:srgbClr val="FFFFFF"/>
                </a:solidFill>
                <a:latin typeface="Rasputin"/>
                <a:ea typeface="Rasputin"/>
                <a:cs typeface="Rasputin"/>
                <a:sym typeface="Rasputin"/>
              </a:rPr>
              <a:t>ResNet50</a:t>
            </a:r>
          </a:p>
        </p:txBody>
      </p:sp>
      <p:grpSp>
        <p:nvGrpSpPr>
          <p:cNvPr id="6" name="Group 6"/>
          <p:cNvGrpSpPr/>
          <p:nvPr/>
        </p:nvGrpSpPr>
        <p:grpSpPr>
          <a:xfrm>
            <a:off x="9525" y="9564357"/>
            <a:ext cx="19430051" cy="585913"/>
            <a:chOff x="0" y="0"/>
            <a:chExt cx="25906735" cy="781217"/>
          </a:xfrm>
        </p:grpSpPr>
        <p:grpSp>
          <p:nvGrpSpPr>
            <p:cNvPr id="7" name="Group 7"/>
            <p:cNvGrpSpPr/>
            <p:nvPr/>
          </p:nvGrpSpPr>
          <p:grpSpPr>
            <a:xfrm>
              <a:off x="0" y="0"/>
              <a:ext cx="25906735" cy="781217"/>
              <a:chOff x="0" y="0"/>
              <a:chExt cx="4576633" cy="138008"/>
            </a:xfrm>
          </p:grpSpPr>
          <p:sp>
            <p:nvSpPr>
              <p:cNvPr id="8" name="Freeform 8"/>
              <p:cNvSpPr/>
              <p:nvPr/>
            </p:nvSpPr>
            <p:spPr>
              <a:xfrm>
                <a:off x="0" y="0"/>
                <a:ext cx="4576633" cy="138008"/>
              </a:xfrm>
              <a:custGeom>
                <a:avLst/>
                <a:gdLst/>
                <a:ahLst/>
                <a:cxnLst/>
                <a:rect l="l" t="t" r="r" b="b"/>
                <a:pathLst>
                  <a:path w="4576633" h="138008">
                    <a:moveTo>
                      <a:pt x="0" y="0"/>
                    </a:moveTo>
                    <a:lnTo>
                      <a:pt x="4576633" y="0"/>
                    </a:lnTo>
                    <a:lnTo>
                      <a:pt x="4576633" y="138008"/>
                    </a:lnTo>
                    <a:lnTo>
                      <a:pt x="0" y="138008"/>
                    </a:lnTo>
                    <a:close/>
                  </a:path>
                </a:pathLst>
              </a:custGeom>
              <a:solidFill>
                <a:srgbClr val="FFFFFF"/>
              </a:solidFill>
            </p:spPr>
          </p:sp>
          <p:sp>
            <p:nvSpPr>
              <p:cNvPr id="9" name="TextBox 9"/>
              <p:cNvSpPr txBox="1"/>
              <p:nvPr/>
            </p:nvSpPr>
            <p:spPr>
              <a:xfrm>
                <a:off x="0" y="-38100"/>
                <a:ext cx="4576633" cy="176108"/>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421650" y="-9293"/>
              <a:ext cx="24239128" cy="714079"/>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Results</a:t>
              </a:r>
            </a:p>
          </p:txBody>
        </p:sp>
      </p:grpSp>
      <p:sp>
        <p:nvSpPr>
          <p:cNvPr id="11" name="TextBox 11"/>
          <p:cNvSpPr txBox="1"/>
          <p:nvPr/>
        </p:nvSpPr>
        <p:spPr>
          <a:xfrm>
            <a:off x="519620" y="4299338"/>
            <a:ext cx="6834227" cy="4779827"/>
          </a:xfrm>
          <a:prstGeom prst="rect">
            <a:avLst/>
          </a:prstGeom>
        </p:spPr>
        <p:txBody>
          <a:bodyPr lIns="0" tIns="0" rIns="0" bIns="0" rtlCol="0" anchor="t">
            <a:spAutoFit/>
          </a:bodyPr>
          <a:lstStyle/>
          <a:p>
            <a:pPr algn="l">
              <a:lnSpc>
                <a:spcPts val="3536"/>
              </a:lnSpc>
            </a:pPr>
            <a:r>
              <a:rPr lang="en-US" sz="2526">
                <a:solidFill>
                  <a:srgbClr val="FCFFFA"/>
                </a:solidFill>
                <a:latin typeface="Rasputin"/>
                <a:ea typeface="Rasputin"/>
                <a:cs typeface="Rasputin"/>
                <a:sym typeface="Rasputin"/>
              </a:rPr>
              <a:t>ASL Dataset</a:t>
            </a:r>
          </a:p>
          <a:p>
            <a:pPr algn="l">
              <a:lnSpc>
                <a:spcPts val="1996"/>
              </a:lnSpc>
            </a:pPr>
            <a:endParaRPr lang="en-US" sz="2526">
              <a:solidFill>
                <a:srgbClr val="FCFFFA"/>
              </a:solidFill>
              <a:latin typeface="Rasputin"/>
              <a:ea typeface="Rasputin"/>
              <a:cs typeface="Rasputin"/>
              <a:sym typeface="Rasputin"/>
            </a:endParaRPr>
          </a:p>
          <a:p>
            <a:pPr algn="l">
              <a:lnSpc>
                <a:spcPts val="3116"/>
              </a:lnSpc>
            </a:pPr>
            <a:r>
              <a:rPr lang="en-US" sz="2226">
                <a:solidFill>
                  <a:srgbClr val="FCFFFA"/>
                </a:solidFill>
                <a:latin typeface="Rasputin"/>
                <a:ea typeface="Rasputin"/>
                <a:cs typeface="Rasputin"/>
                <a:sym typeface="Rasputin"/>
              </a:rPr>
              <a:t>The images have a lower resolution and poor lighting, resulting in low contrast between the hand and the background. </a:t>
            </a:r>
          </a:p>
          <a:p>
            <a:pPr algn="l">
              <a:lnSpc>
                <a:spcPts val="1156"/>
              </a:lnSpc>
            </a:pPr>
            <a:endParaRPr lang="en-US" sz="2226">
              <a:solidFill>
                <a:srgbClr val="FCFFFA"/>
              </a:solidFill>
              <a:latin typeface="Rasputin"/>
              <a:ea typeface="Rasputin"/>
              <a:cs typeface="Rasputin"/>
              <a:sym typeface="Rasputin"/>
            </a:endParaRPr>
          </a:p>
          <a:p>
            <a:pPr algn="l">
              <a:lnSpc>
                <a:spcPts val="3116"/>
              </a:lnSpc>
            </a:pPr>
            <a:r>
              <a:rPr lang="en-US" sz="2226">
                <a:solidFill>
                  <a:srgbClr val="FCFFFA"/>
                </a:solidFill>
                <a:latin typeface="Rasputin"/>
                <a:ea typeface="Rasputin"/>
                <a:cs typeface="Rasputin"/>
                <a:sym typeface="Rasputin"/>
              </a:rPr>
              <a:t>BatchNormalization layers could adapt slowly, due to the lower learning rate, to the noise and complexity of the bigger dataset. Good results were obtained also with the Regularization of the Dense layer that compensated for noise and poor lighting, leading to better generalization. </a:t>
            </a:r>
          </a:p>
        </p:txBody>
      </p:sp>
      <p:sp>
        <p:nvSpPr>
          <p:cNvPr id="13" name="TextBox 13"/>
          <p:cNvSpPr txBox="1"/>
          <p:nvPr/>
        </p:nvSpPr>
        <p:spPr>
          <a:xfrm>
            <a:off x="17584957" y="9448690"/>
            <a:ext cx="479266" cy="693421"/>
          </a:xfrm>
          <a:prstGeom prst="rect">
            <a:avLst/>
          </a:prstGeom>
        </p:spPr>
        <p:txBody>
          <a:bodyPr lIns="0" tIns="0" rIns="0" bIns="0" rtlCol="0" anchor="t">
            <a:spAutoFit/>
          </a:bodyPr>
          <a:lstStyle/>
          <a:p>
            <a:pPr algn="ctr">
              <a:lnSpc>
                <a:spcPts val="5699"/>
              </a:lnSpc>
              <a:spcBef>
                <a:spcPct val="0"/>
              </a:spcBef>
            </a:pPr>
            <a:r>
              <a:rPr lang="en-US" sz="3799">
                <a:solidFill>
                  <a:srgbClr val="000000"/>
                </a:solidFill>
                <a:latin typeface="Rasputin"/>
                <a:ea typeface="Rasputin"/>
                <a:cs typeface="Rasputin"/>
                <a:sym typeface="Rasputin"/>
              </a:rPr>
              <a:t>10</a:t>
            </a:r>
          </a:p>
        </p:txBody>
      </p:sp>
      <p:pic>
        <p:nvPicPr>
          <p:cNvPr id="14" name="Picture 13" descr="A table with numbers and percentages&#10;&#10;AI-generated content may be incorrect.">
            <a:extLst>
              <a:ext uri="{FF2B5EF4-FFF2-40B4-BE49-F238E27FC236}">
                <a16:creationId xmlns:a16="http://schemas.microsoft.com/office/drawing/2014/main" id="{4FFA013B-4EDB-3A5C-CEFE-3AA55DDF7C06}"/>
              </a:ext>
            </a:extLst>
          </p:cNvPr>
          <p:cNvPicPr>
            <a:picLocks noChangeAspect="1"/>
          </p:cNvPicPr>
          <p:nvPr/>
        </p:nvPicPr>
        <p:blipFill>
          <a:blip r:embed="rId5"/>
          <a:stretch>
            <a:fillRect/>
          </a:stretch>
        </p:blipFill>
        <p:spPr>
          <a:xfrm>
            <a:off x="7501195" y="2240434"/>
            <a:ext cx="10514312" cy="53118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943A3A">
                <a:alpha val="100000"/>
              </a:srgbClr>
            </a:gs>
            <a:gs pos="100000">
              <a:srgbClr val="BF464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16209">
            <a:off x="-890667" y="4921459"/>
            <a:ext cx="8901994" cy="10457555"/>
          </a:xfrm>
          <a:custGeom>
            <a:avLst/>
            <a:gdLst/>
            <a:ahLst/>
            <a:cxnLst/>
            <a:rect l="l" t="t" r="r" b="b"/>
            <a:pathLst>
              <a:path w="8901994" h="10457555">
                <a:moveTo>
                  <a:pt x="0" y="0"/>
                </a:moveTo>
                <a:lnTo>
                  <a:pt x="8901993" y="0"/>
                </a:lnTo>
                <a:lnTo>
                  <a:pt x="8901993" y="10457555"/>
                </a:lnTo>
                <a:lnTo>
                  <a:pt x="0" y="1045755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8862409">
            <a:off x="11443547" y="-3756415"/>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2">
              <a:alphaModFix amt="41000"/>
              <a:extLst>
                <a:ext uri="{96DAC541-7B7A-43D3-8B79-37D633B846F1}">
                  <asvg:svgBlip xmlns:asvg="http://schemas.microsoft.com/office/drawing/2016/SVG/main" r:embed="rId3"/>
                </a:ext>
              </a:extLst>
            </a:blip>
            <a:stretch>
              <a:fillRect/>
            </a:stretch>
          </a:blipFill>
        </p:spPr>
      </p:sp>
      <p:sp>
        <p:nvSpPr>
          <p:cNvPr id="4" name="Freeform 4"/>
          <p:cNvSpPr/>
          <p:nvPr/>
        </p:nvSpPr>
        <p:spPr>
          <a:xfrm>
            <a:off x="519620" y="2247552"/>
            <a:ext cx="6676153" cy="2026689"/>
          </a:xfrm>
          <a:custGeom>
            <a:avLst/>
            <a:gdLst/>
            <a:ahLst/>
            <a:cxnLst/>
            <a:rect l="l" t="t" r="r" b="b"/>
            <a:pathLst>
              <a:path w="6676153" h="2026689">
                <a:moveTo>
                  <a:pt x="0" y="0"/>
                </a:moveTo>
                <a:lnTo>
                  <a:pt x="6676153" y="0"/>
                </a:lnTo>
                <a:lnTo>
                  <a:pt x="6676153" y="2026690"/>
                </a:lnTo>
                <a:lnTo>
                  <a:pt x="0" y="2026690"/>
                </a:lnTo>
                <a:lnTo>
                  <a:pt x="0" y="0"/>
                </a:lnTo>
                <a:close/>
              </a:path>
            </a:pathLst>
          </a:custGeom>
          <a:blipFill>
            <a:blip r:embed="rId4"/>
            <a:stretch>
              <a:fillRect/>
            </a:stretch>
          </a:blipFill>
        </p:spPr>
      </p:sp>
      <p:sp>
        <p:nvSpPr>
          <p:cNvPr id="5" name="TextBox 5"/>
          <p:cNvSpPr txBox="1"/>
          <p:nvPr/>
        </p:nvSpPr>
        <p:spPr>
          <a:xfrm>
            <a:off x="664481" y="357187"/>
            <a:ext cx="9616248" cy="1333500"/>
          </a:xfrm>
          <a:prstGeom prst="rect">
            <a:avLst/>
          </a:prstGeom>
        </p:spPr>
        <p:txBody>
          <a:bodyPr lIns="0" tIns="0" rIns="0" bIns="0" rtlCol="0" anchor="t">
            <a:spAutoFit/>
          </a:bodyPr>
          <a:lstStyle/>
          <a:p>
            <a:pPr algn="l">
              <a:lnSpc>
                <a:spcPts val="10440"/>
              </a:lnSpc>
            </a:pPr>
            <a:r>
              <a:rPr lang="en-US" sz="8700">
                <a:solidFill>
                  <a:srgbClr val="FFFFFF"/>
                </a:solidFill>
                <a:latin typeface="Rasputin"/>
                <a:ea typeface="Rasputin"/>
                <a:cs typeface="Rasputin"/>
                <a:sym typeface="Rasputin"/>
              </a:rPr>
              <a:t>ResNet50</a:t>
            </a:r>
          </a:p>
        </p:txBody>
      </p:sp>
      <p:grpSp>
        <p:nvGrpSpPr>
          <p:cNvPr id="6" name="Group 6"/>
          <p:cNvGrpSpPr/>
          <p:nvPr/>
        </p:nvGrpSpPr>
        <p:grpSpPr>
          <a:xfrm>
            <a:off x="9525" y="9564357"/>
            <a:ext cx="19430051" cy="585913"/>
            <a:chOff x="0" y="0"/>
            <a:chExt cx="25906735" cy="781217"/>
          </a:xfrm>
        </p:grpSpPr>
        <p:grpSp>
          <p:nvGrpSpPr>
            <p:cNvPr id="7" name="Group 7"/>
            <p:cNvGrpSpPr/>
            <p:nvPr/>
          </p:nvGrpSpPr>
          <p:grpSpPr>
            <a:xfrm>
              <a:off x="0" y="0"/>
              <a:ext cx="25906735" cy="781217"/>
              <a:chOff x="0" y="0"/>
              <a:chExt cx="4576633" cy="138008"/>
            </a:xfrm>
          </p:grpSpPr>
          <p:sp>
            <p:nvSpPr>
              <p:cNvPr id="8" name="Freeform 8"/>
              <p:cNvSpPr/>
              <p:nvPr/>
            </p:nvSpPr>
            <p:spPr>
              <a:xfrm>
                <a:off x="0" y="0"/>
                <a:ext cx="4576633" cy="138008"/>
              </a:xfrm>
              <a:custGeom>
                <a:avLst/>
                <a:gdLst/>
                <a:ahLst/>
                <a:cxnLst/>
                <a:rect l="l" t="t" r="r" b="b"/>
                <a:pathLst>
                  <a:path w="4576633" h="138008">
                    <a:moveTo>
                      <a:pt x="0" y="0"/>
                    </a:moveTo>
                    <a:lnTo>
                      <a:pt x="4576633" y="0"/>
                    </a:lnTo>
                    <a:lnTo>
                      <a:pt x="4576633" y="138008"/>
                    </a:lnTo>
                    <a:lnTo>
                      <a:pt x="0" y="138008"/>
                    </a:lnTo>
                    <a:close/>
                  </a:path>
                </a:pathLst>
              </a:custGeom>
              <a:solidFill>
                <a:srgbClr val="FFFFFF"/>
              </a:solidFill>
            </p:spPr>
          </p:sp>
          <p:sp>
            <p:nvSpPr>
              <p:cNvPr id="9" name="TextBox 9"/>
              <p:cNvSpPr txBox="1"/>
              <p:nvPr/>
            </p:nvSpPr>
            <p:spPr>
              <a:xfrm>
                <a:off x="0" y="-38100"/>
                <a:ext cx="4576633" cy="176108"/>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421650" y="-9293"/>
              <a:ext cx="24239128" cy="714079"/>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Results</a:t>
              </a:r>
            </a:p>
          </p:txBody>
        </p:sp>
      </p:grpSp>
      <p:sp>
        <p:nvSpPr>
          <p:cNvPr id="11" name="TextBox 11"/>
          <p:cNvSpPr txBox="1"/>
          <p:nvPr/>
        </p:nvSpPr>
        <p:spPr>
          <a:xfrm>
            <a:off x="519620" y="4299338"/>
            <a:ext cx="6834227" cy="4779839"/>
          </a:xfrm>
          <a:prstGeom prst="rect">
            <a:avLst/>
          </a:prstGeom>
        </p:spPr>
        <p:txBody>
          <a:bodyPr lIns="0" tIns="0" rIns="0" bIns="0" rtlCol="0" anchor="t">
            <a:spAutoFit/>
          </a:bodyPr>
          <a:lstStyle/>
          <a:p>
            <a:pPr algn="l">
              <a:lnSpc>
                <a:spcPts val="3536"/>
              </a:lnSpc>
            </a:pPr>
            <a:r>
              <a:rPr lang="en-US" sz="2526">
                <a:solidFill>
                  <a:srgbClr val="FCFFFA"/>
                </a:solidFill>
                <a:latin typeface="Rasputin"/>
                <a:ea typeface="Rasputin"/>
                <a:cs typeface="Rasputin"/>
                <a:sym typeface="Rasputin"/>
              </a:rPr>
              <a:t>BSL Dataset</a:t>
            </a:r>
          </a:p>
          <a:p>
            <a:pPr algn="l">
              <a:lnSpc>
                <a:spcPts val="1996"/>
              </a:lnSpc>
            </a:pPr>
            <a:endParaRPr lang="en-US" sz="2526">
              <a:solidFill>
                <a:srgbClr val="FCFFFA"/>
              </a:solidFill>
              <a:latin typeface="Rasputin"/>
              <a:ea typeface="Rasputin"/>
              <a:cs typeface="Rasputin"/>
              <a:sym typeface="Rasputin"/>
            </a:endParaRPr>
          </a:p>
          <a:p>
            <a:pPr algn="l">
              <a:lnSpc>
                <a:spcPts val="3116"/>
              </a:lnSpc>
            </a:pPr>
            <a:r>
              <a:rPr lang="en-US" sz="2226">
                <a:solidFill>
                  <a:srgbClr val="FCFFFA"/>
                </a:solidFill>
                <a:latin typeface="Rasputin"/>
                <a:ea typeface="Rasputin"/>
                <a:cs typeface="Rasputin"/>
                <a:sym typeface="Rasputin"/>
              </a:rPr>
              <a:t>The images include complex backgrounds, some gestures involve full-body poses or contextual elements rather than focusing on the hand. </a:t>
            </a:r>
          </a:p>
          <a:p>
            <a:pPr algn="l">
              <a:lnSpc>
                <a:spcPts val="1156"/>
              </a:lnSpc>
            </a:pPr>
            <a:endParaRPr lang="en-US" sz="2226">
              <a:solidFill>
                <a:srgbClr val="FCFFFA"/>
              </a:solidFill>
              <a:latin typeface="Rasputin"/>
              <a:ea typeface="Rasputin"/>
              <a:cs typeface="Rasputin"/>
              <a:sym typeface="Rasputin"/>
            </a:endParaRPr>
          </a:p>
          <a:p>
            <a:pPr algn="l">
              <a:lnSpc>
                <a:spcPts val="3116"/>
              </a:lnSpc>
            </a:pPr>
            <a:r>
              <a:rPr lang="en-US" sz="2226">
                <a:solidFill>
                  <a:srgbClr val="FCFFFA"/>
                </a:solidFill>
                <a:latin typeface="Rasputin"/>
                <a:ea typeface="Rasputin"/>
                <a:cs typeface="Rasputin"/>
                <a:sym typeface="Rasputin"/>
              </a:rPr>
              <a:t>These characteristics make the input space more complex: it required slower, more deliberate optimization to prevent the model from latching onto irrelevant background features.</a:t>
            </a:r>
          </a:p>
          <a:p>
            <a:pPr algn="l">
              <a:lnSpc>
                <a:spcPts val="3116"/>
              </a:lnSpc>
            </a:pPr>
            <a:endParaRPr lang="en-US" sz="2226">
              <a:solidFill>
                <a:srgbClr val="FCFFFA"/>
              </a:solidFill>
              <a:latin typeface="Rasputin"/>
              <a:ea typeface="Rasputin"/>
              <a:cs typeface="Rasputin"/>
              <a:sym typeface="Rasputin"/>
            </a:endParaRPr>
          </a:p>
        </p:txBody>
      </p:sp>
      <p:sp>
        <p:nvSpPr>
          <p:cNvPr id="15" name="TextBox 13">
            <a:extLst>
              <a:ext uri="{FF2B5EF4-FFF2-40B4-BE49-F238E27FC236}">
                <a16:creationId xmlns:a16="http://schemas.microsoft.com/office/drawing/2014/main" id="{CE06534A-091E-1F74-7E1E-0D6845A8F380}"/>
              </a:ext>
            </a:extLst>
          </p:cNvPr>
          <p:cNvSpPr txBox="1"/>
          <p:nvPr/>
        </p:nvSpPr>
        <p:spPr>
          <a:xfrm>
            <a:off x="17584957" y="9448690"/>
            <a:ext cx="479266" cy="666593"/>
          </a:xfrm>
          <a:prstGeom prst="rect">
            <a:avLst/>
          </a:prstGeom>
        </p:spPr>
        <p:txBody>
          <a:bodyPr lIns="0" tIns="0" rIns="0" bIns="0" rtlCol="0" anchor="t">
            <a:spAutoFit/>
          </a:bodyPr>
          <a:lstStyle/>
          <a:p>
            <a:pPr algn="ctr">
              <a:lnSpc>
                <a:spcPts val="5699"/>
              </a:lnSpc>
              <a:spcBef>
                <a:spcPct val="0"/>
              </a:spcBef>
            </a:pPr>
            <a:r>
              <a:rPr lang="en-US" sz="3750" dirty="0">
                <a:solidFill>
                  <a:srgbClr val="000000"/>
                </a:solidFill>
                <a:latin typeface="Rasputin"/>
                <a:ea typeface="Rasputin"/>
                <a:cs typeface="Rasputin"/>
                <a:sym typeface="Rasputin"/>
              </a:rPr>
              <a:t>11</a:t>
            </a:r>
            <a:endParaRPr lang="en-US" sz="3799" dirty="0">
              <a:solidFill>
                <a:srgbClr val="000000"/>
              </a:solidFill>
              <a:latin typeface="Rasputin"/>
              <a:ea typeface="Rasputin"/>
              <a:cs typeface="Rasputin"/>
              <a:sym typeface="Rasputin"/>
            </a:endParaRPr>
          </a:p>
        </p:txBody>
      </p:sp>
      <p:pic>
        <p:nvPicPr>
          <p:cNvPr id="13" name="Picture 12" descr="A table with numbers and percentages&#10;&#10;AI-generated content may be incorrect.">
            <a:extLst>
              <a:ext uri="{FF2B5EF4-FFF2-40B4-BE49-F238E27FC236}">
                <a16:creationId xmlns:a16="http://schemas.microsoft.com/office/drawing/2014/main" id="{50634CCB-E468-32C6-A310-0F378E6D5F39}"/>
              </a:ext>
            </a:extLst>
          </p:cNvPr>
          <p:cNvPicPr>
            <a:picLocks noChangeAspect="1"/>
          </p:cNvPicPr>
          <p:nvPr/>
        </p:nvPicPr>
        <p:blipFill>
          <a:blip r:embed="rId5"/>
          <a:stretch>
            <a:fillRect/>
          </a:stretch>
        </p:blipFill>
        <p:spPr>
          <a:xfrm>
            <a:off x="7501195" y="2240434"/>
            <a:ext cx="10514312" cy="53118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943A3A">
                <a:alpha val="100000"/>
              </a:srgbClr>
            </a:gs>
            <a:gs pos="100000">
              <a:srgbClr val="BF464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16209">
            <a:off x="-890667" y="4921459"/>
            <a:ext cx="8901994" cy="10457555"/>
          </a:xfrm>
          <a:custGeom>
            <a:avLst/>
            <a:gdLst/>
            <a:ahLst/>
            <a:cxnLst/>
            <a:rect l="l" t="t" r="r" b="b"/>
            <a:pathLst>
              <a:path w="8901994" h="10457555">
                <a:moveTo>
                  <a:pt x="0" y="0"/>
                </a:moveTo>
                <a:lnTo>
                  <a:pt x="8901993" y="0"/>
                </a:lnTo>
                <a:lnTo>
                  <a:pt x="8901993" y="10457555"/>
                </a:lnTo>
                <a:lnTo>
                  <a:pt x="0" y="1045755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8862409">
            <a:off x="11443547" y="-3756415"/>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2">
              <a:alphaModFix amt="41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028700" y="2165671"/>
            <a:ext cx="7366485" cy="6941496"/>
          </a:xfrm>
          <a:custGeom>
            <a:avLst/>
            <a:gdLst/>
            <a:ahLst/>
            <a:cxnLst/>
            <a:rect l="l" t="t" r="r" b="b"/>
            <a:pathLst>
              <a:path w="7366485" h="6941496">
                <a:moveTo>
                  <a:pt x="0" y="0"/>
                </a:moveTo>
                <a:lnTo>
                  <a:pt x="7366485" y="0"/>
                </a:lnTo>
                <a:lnTo>
                  <a:pt x="7366485" y="6941496"/>
                </a:lnTo>
                <a:lnTo>
                  <a:pt x="0" y="6941496"/>
                </a:lnTo>
                <a:lnTo>
                  <a:pt x="0" y="0"/>
                </a:lnTo>
                <a:close/>
              </a:path>
            </a:pathLst>
          </a:custGeom>
          <a:blipFill>
            <a:blip r:embed="rId4"/>
            <a:stretch>
              <a:fillRect l="-6646" t="-6960" r="-17890" b="-3229"/>
            </a:stretch>
          </a:blipFill>
        </p:spPr>
      </p:sp>
      <p:sp>
        <p:nvSpPr>
          <p:cNvPr id="5" name="TextBox 5"/>
          <p:cNvSpPr txBox="1"/>
          <p:nvPr/>
        </p:nvSpPr>
        <p:spPr>
          <a:xfrm>
            <a:off x="664481" y="357187"/>
            <a:ext cx="9616248" cy="1333500"/>
          </a:xfrm>
          <a:prstGeom prst="rect">
            <a:avLst/>
          </a:prstGeom>
        </p:spPr>
        <p:txBody>
          <a:bodyPr lIns="0" tIns="0" rIns="0" bIns="0" rtlCol="0" anchor="t">
            <a:spAutoFit/>
          </a:bodyPr>
          <a:lstStyle/>
          <a:p>
            <a:pPr algn="l">
              <a:lnSpc>
                <a:spcPts val="10440"/>
              </a:lnSpc>
            </a:pPr>
            <a:r>
              <a:rPr lang="en-US" sz="8700">
                <a:solidFill>
                  <a:srgbClr val="FFFFFF"/>
                </a:solidFill>
                <a:latin typeface="Rasputin"/>
                <a:ea typeface="Rasputin"/>
                <a:cs typeface="Rasputin"/>
                <a:sym typeface="Rasputin"/>
              </a:rPr>
              <a:t>ResNet50</a:t>
            </a:r>
          </a:p>
        </p:txBody>
      </p:sp>
      <p:sp>
        <p:nvSpPr>
          <p:cNvPr id="6" name="TextBox 6"/>
          <p:cNvSpPr txBox="1"/>
          <p:nvPr/>
        </p:nvSpPr>
        <p:spPr>
          <a:xfrm>
            <a:off x="3402930" y="1622746"/>
            <a:ext cx="2618025" cy="542925"/>
          </a:xfrm>
          <a:prstGeom prst="rect">
            <a:avLst/>
          </a:prstGeom>
        </p:spPr>
        <p:txBody>
          <a:bodyPr lIns="0" tIns="0" rIns="0" bIns="0" rtlCol="0" anchor="t">
            <a:spAutoFit/>
          </a:bodyPr>
          <a:lstStyle/>
          <a:p>
            <a:pPr algn="l">
              <a:lnSpc>
                <a:spcPts val="4200"/>
              </a:lnSpc>
            </a:pPr>
            <a:r>
              <a:rPr lang="en-US" sz="3500">
                <a:solidFill>
                  <a:srgbClr val="FFFFFF"/>
                </a:solidFill>
                <a:latin typeface="Rasputin"/>
                <a:ea typeface="Rasputin"/>
                <a:cs typeface="Rasputin"/>
                <a:sym typeface="Rasputin"/>
              </a:rPr>
              <a:t>BSL (1000)</a:t>
            </a:r>
          </a:p>
        </p:txBody>
      </p:sp>
      <p:grpSp>
        <p:nvGrpSpPr>
          <p:cNvPr id="7" name="Group 7"/>
          <p:cNvGrpSpPr/>
          <p:nvPr/>
        </p:nvGrpSpPr>
        <p:grpSpPr>
          <a:xfrm>
            <a:off x="0" y="9564357"/>
            <a:ext cx="19430051" cy="585913"/>
            <a:chOff x="0" y="0"/>
            <a:chExt cx="25906735" cy="781217"/>
          </a:xfrm>
        </p:grpSpPr>
        <p:grpSp>
          <p:nvGrpSpPr>
            <p:cNvPr id="8" name="Group 8"/>
            <p:cNvGrpSpPr/>
            <p:nvPr/>
          </p:nvGrpSpPr>
          <p:grpSpPr>
            <a:xfrm>
              <a:off x="0" y="0"/>
              <a:ext cx="25906735" cy="781217"/>
              <a:chOff x="0" y="0"/>
              <a:chExt cx="4576633" cy="138008"/>
            </a:xfrm>
          </p:grpSpPr>
          <p:sp>
            <p:nvSpPr>
              <p:cNvPr id="9" name="Freeform 9"/>
              <p:cNvSpPr/>
              <p:nvPr/>
            </p:nvSpPr>
            <p:spPr>
              <a:xfrm>
                <a:off x="0" y="0"/>
                <a:ext cx="4576633" cy="138008"/>
              </a:xfrm>
              <a:custGeom>
                <a:avLst/>
                <a:gdLst/>
                <a:ahLst/>
                <a:cxnLst/>
                <a:rect l="l" t="t" r="r" b="b"/>
                <a:pathLst>
                  <a:path w="4576633" h="138008">
                    <a:moveTo>
                      <a:pt x="0" y="0"/>
                    </a:moveTo>
                    <a:lnTo>
                      <a:pt x="4576633" y="0"/>
                    </a:lnTo>
                    <a:lnTo>
                      <a:pt x="4576633" y="138008"/>
                    </a:lnTo>
                    <a:lnTo>
                      <a:pt x="0" y="138008"/>
                    </a:lnTo>
                    <a:close/>
                  </a:path>
                </a:pathLst>
              </a:custGeom>
              <a:solidFill>
                <a:srgbClr val="FFFFFF"/>
              </a:solidFill>
            </p:spPr>
          </p:sp>
          <p:sp>
            <p:nvSpPr>
              <p:cNvPr id="10" name="TextBox 10"/>
              <p:cNvSpPr txBox="1"/>
              <p:nvPr/>
            </p:nvSpPr>
            <p:spPr>
              <a:xfrm>
                <a:off x="0" y="-38100"/>
                <a:ext cx="4576633" cy="176108"/>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421650" y="-9293"/>
              <a:ext cx="24239128" cy="714079"/>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Results</a:t>
              </a:r>
            </a:p>
          </p:txBody>
        </p:sp>
      </p:grpSp>
      <p:graphicFrame>
        <p:nvGraphicFramePr>
          <p:cNvPr id="12" name="Table 12"/>
          <p:cNvGraphicFramePr>
            <a:graphicFrameLocks noGrp="1"/>
          </p:cNvGraphicFramePr>
          <p:nvPr/>
        </p:nvGraphicFramePr>
        <p:xfrm>
          <a:off x="9338520" y="3664465"/>
          <a:ext cx="7847905" cy="3553296"/>
        </p:xfrm>
        <a:graphic>
          <a:graphicData uri="http://schemas.openxmlformats.org/drawingml/2006/table">
            <a:tbl>
              <a:tblPr/>
              <a:tblGrid>
                <a:gridCol w="1974265">
                  <a:extLst>
                    <a:ext uri="{9D8B030D-6E8A-4147-A177-3AD203B41FA5}">
                      <a16:colId xmlns:a16="http://schemas.microsoft.com/office/drawing/2014/main" val="20000"/>
                    </a:ext>
                  </a:extLst>
                </a:gridCol>
                <a:gridCol w="1468410">
                  <a:extLst>
                    <a:ext uri="{9D8B030D-6E8A-4147-A177-3AD203B41FA5}">
                      <a16:colId xmlns:a16="http://schemas.microsoft.com/office/drawing/2014/main" val="20001"/>
                    </a:ext>
                  </a:extLst>
                </a:gridCol>
                <a:gridCol w="1468410">
                  <a:extLst>
                    <a:ext uri="{9D8B030D-6E8A-4147-A177-3AD203B41FA5}">
                      <a16:colId xmlns:a16="http://schemas.microsoft.com/office/drawing/2014/main" val="20002"/>
                    </a:ext>
                  </a:extLst>
                </a:gridCol>
                <a:gridCol w="1468410">
                  <a:extLst>
                    <a:ext uri="{9D8B030D-6E8A-4147-A177-3AD203B41FA5}">
                      <a16:colId xmlns:a16="http://schemas.microsoft.com/office/drawing/2014/main" val="20003"/>
                    </a:ext>
                  </a:extLst>
                </a:gridCol>
                <a:gridCol w="1468410">
                  <a:extLst>
                    <a:ext uri="{9D8B030D-6E8A-4147-A177-3AD203B41FA5}">
                      <a16:colId xmlns:a16="http://schemas.microsoft.com/office/drawing/2014/main" val="20004"/>
                    </a:ext>
                  </a:extLst>
                </a:gridCol>
              </a:tblGrid>
              <a:tr h="921533">
                <a:tc>
                  <a:txBody>
                    <a:bodyPr/>
                    <a:lstStyle/>
                    <a:p>
                      <a:pPr algn="ctr">
                        <a:lnSpc>
                          <a:spcPts val="2239"/>
                        </a:lnSpc>
                        <a:defRPr/>
                      </a:pPr>
                      <a:r>
                        <a:rPr lang="en-US" sz="1599" b="1">
                          <a:solidFill>
                            <a:srgbClr val="FFFFFF"/>
                          </a:solidFill>
                          <a:latin typeface="Quicksand Bold"/>
                          <a:ea typeface="Quicksand Bold"/>
                          <a:cs typeface="Quicksand Bold"/>
                          <a:sym typeface="Quicksand Bold"/>
                        </a:rPr>
                        <a:t>Batch/Epochs</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970C24"/>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Accuracy</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970C24"/>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Precision</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970C24"/>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Recall</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970C24"/>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F1 Score</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970C24"/>
                    </a:solidFill>
                  </a:tcPr>
                </a:tc>
                <a:extLst>
                  <a:ext uri="{0D108BD9-81ED-4DB2-BD59-A6C34878D82A}">
                    <a16:rowId xmlns:a16="http://schemas.microsoft.com/office/drawing/2014/main" val="10000"/>
                  </a:ext>
                </a:extLst>
              </a:tr>
              <a:tr h="856913">
                <a:tc>
                  <a:txBody>
                    <a:bodyPr/>
                    <a:lstStyle/>
                    <a:p>
                      <a:pPr algn="ctr">
                        <a:lnSpc>
                          <a:spcPts val="2799"/>
                        </a:lnSpc>
                        <a:defRPr/>
                      </a:pPr>
                      <a:r>
                        <a:rPr lang="en-US" sz="1999">
                          <a:solidFill>
                            <a:srgbClr val="000000"/>
                          </a:solidFill>
                          <a:latin typeface="Quicksand"/>
                          <a:ea typeface="Quicksand"/>
                          <a:cs typeface="Quicksand"/>
                          <a:sym typeface="Quicksand"/>
                        </a:rPr>
                        <a:t>16/10</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0.93</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0.93</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0.93</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0.93</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extLst>
                  <a:ext uri="{0D108BD9-81ED-4DB2-BD59-A6C34878D82A}">
                    <a16:rowId xmlns:a16="http://schemas.microsoft.com/office/drawing/2014/main" val="10001"/>
                  </a:ext>
                </a:extLst>
              </a:tr>
              <a:tr h="887425">
                <a:tc>
                  <a:txBody>
                    <a:bodyPr/>
                    <a:lstStyle/>
                    <a:p>
                      <a:pPr algn="ctr">
                        <a:lnSpc>
                          <a:spcPts val="2799"/>
                        </a:lnSpc>
                        <a:defRPr/>
                      </a:pPr>
                      <a:r>
                        <a:rPr lang="en-US" sz="1999">
                          <a:solidFill>
                            <a:srgbClr val="000000"/>
                          </a:solidFill>
                          <a:latin typeface="Quicksand"/>
                          <a:ea typeface="Quicksand"/>
                          <a:cs typeface="Quicksand"/>
                          <a:sym typeface="Quicksand"/>
                        </a:rPr>
                        <a:t>32/15</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0.94</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0.94</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0.94</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0.94</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extLst>
                  <a:ext uri="{0D108BD9-81ED-4DB2-BD59-A6C34878D82A}">
                    <a16:rowId xmlns:a16="http://schemas.microsoft.com/office/drawing/2014/main" val="10002"/>
                  </a:ext>
                </a:extLst>
              </a:tr>
              <a:tr h="887425">
                <a:tc>
                  <a:txBody>
                    <a:bodyPr/>
                    <a:lstStyle/>
                    <a:p>
                      <a:pPr algn="ctr">
                        <a:lnSpc>
                          <a:spcPts val="2799"/>
                        </a:lnSpc>
                        <a:defRPr/>
                      </a:pPr>
                      <a:r>
                        <a:rPr lang="en-US" sz="1999">
                          <a:solidFill>
                            <a:srgbClr val="000000"/>
                          </a:solidFill>
                          <a:latin typeface="Quicksand"/>
                          <a:ea typeface="Quicksand"/>
                          <a:cs typeface="Quicksand"/>
                          <a:sym typeface="Quicksand"/>
                        </a:rPr>
                        <a:t>64/20</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0.93</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0.93</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0.93</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0.93</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extLst>
                  <a:ext uri="{0D108BD9-81ED-4DB2-BD59-A6C34878D82A}">
                    <a16:rowId xmlns:a16="http://schemas.microsoft.com/office/drawing/2014/main" val="10003"/>
                  </a:ext>
                </a:extLst>
              </a:tr>
            </a:tbl>
          </a:graphicData>
        </a:graphic>
      </p:graphicFrame>
      <p:sp>
        <p:nvSpPr>
          <p:cNvPr id="15" name="TextBox 13">
            <a:extLst>
              <a:ext uri="{FF2B5EF4-FFF2-40B4-BE49-F238E27FC236}">
                <a16:creationId xmlns:a16="http://schemas.microsoft.com/office/drawing/2014/main" id="{56F50DE2-5036-12A1-C803-49E907F87095}"/>
              </a:ext>
            </a:extLst>
          </p:cNvPr>
          <p:cNvSpPr txBox="1"/>
          <p:nvPr/>
        </p:nvSpPr>
        <p:spPr>
          <a:xfrm>
            <a:off x="17584957" y="9448690"/>
            <a:ext cx="479266" cy="666593"/>
          </a:xfrm>
          <a:prstGeom prst="rect">
            <a:avLst/>
          </a:prstGeom>
        </p:spPr>
        <p:txBody>
          <a:bodyPr lIns="0" tIns="0" rIns="0" bIns="0" rtlCol="0" anchor="t">
            <a:spAutoFit/>
          </a:bodyPr>
          <a:lstStyle/>
          <a:p>
            <a:pPr algn="ctr">
              <a:lnSpc>
                <a:spcPts val="5699"/>
              </a:lnSpc>
              <a:spcBef>
                <a:spcPct val="0"/>
              </a:spcBef>
            </a:pPr>
            <a:r>
              <a:rPr lang="en-US" sz="3750" dirty="0">
                <a:solidFill>
                  <a:srgbClr val="000000"/>
                </a:solidFill>
                <a:latin typeface="Rasputin"/>
                <a:ea typeface="Rasputin"/>
                <a:cs typeface="Rasputin"/>
                <a:sym typeface="Rasputin"/>
              </a:rPr>
              <a:t>12</a:t>
            </a:r>
            <a:endParaRPr lang="en-US" sz="3799" dirty="0">
              <a:solidFill>
                <a:srgbClr val="000000"/>
              </a:solidFill>
              <a:latin typeface="Rasputin"/>
              <a:ea typeface="Rasputin"/>
              <a:cs typeface="Rasputin"/>
              <a:sym typeface="Rasputi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943A3A">
                <a:alpha val="100000"/>
              </a:srgbClr>
            </a:gs>
            <a:gs pos="100000">
              <a:srgbClr val="BF464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16209">
            <a:off x="-890667" y="4921459"/>
            <a:ext cx="8901994" cy="10457555"/>
          </a:xfrm>
          <a:custGeom>
            <a:avLst/>
            <a:gdLst/>
            <a:ahLst/>
            <a:cxnLst/>
            <a:rect l="l" t="t" r="r" b="b"/>
            <a:pathLst>
              <a:path w="8901994" h="10457555">
                <a:moveTo>
                  <a:pt x="0" y="0"/>
                </a:moveTo>
                <a:lnTo>
                  <a:pt x="8901993" y="0"/>
                </a:lnTo>
                <a:lnTo>
                  <a:pt x="8901993" y="10457555"/>
                </a:lnTo>
                <a:lnTo>
                  <a:pt x="0" y="1045755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8862409">
            <a:off x="11443547" y="-3756415"/>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2">
              <a:alphaModFix amt="41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028700" y="2144796"/>
            <a:ext cx="7288202" cy="6809971"/>
          </a:xfrm>
          <a:custGeom>
            <a:avLst/>
            <a:gdLst/>
            <a:ahLst/>
            <a:cxnLst/>
            <a:rect l="l" t="t" r="r" b="b"/>
            <a:pathLst>
              <a:path w="7288202" h="6809971">
                <a:moveTo>
                  <a:pt x="0" y="0"/>
                </a:moveTo>
                <a:lnTo>
                  <a:pt x="7288202" y="0"/>
                </a:lnTo>
                <a:lnTo>
                  <a:pt x="7288202" y="6809971"/>
                </a:lnTo>
                <a:lnTo>
                  <a:pt x="0" y="6809971"/>
                </a:lnTo>
                <a:lnTo>
                  <a:pt x="0" y="0"/>
                </a:lnTo>
                <a:close/>
              </a:path>
            </a:pathLst>
          </a:custGeom>
          <a:blipFill>
            <a:blip r:embed="rId4"/>
            <a:stretch>
              <a:fillRect l="-7241" t="-8027" r="-16593" b="-2470"/>
            </a:stretch>
          </a:blipFill>
        </p:spPr>
      </p:sp>
      <p:sp>
        <p:nvSpPr>
          <p:cNvPr id="5" name="TextBox 5"/>
          <p:cNvSpPr txBox="1"/>
          <p:nvPr/>
        </p:nvSpPr>
        <p:spPr>
          <a:xfrm>
            <a:off x="664481" y="357187"/>
            <a:ext cx="9616248" cy="1333500"/>
          </a:xfrm>
          <a:prstGeom prst="rect">
            <a:avLst/>
          </a:prstGeom>
        </p:spPr>
        <p:txBody>
          <a:bodyPr lIns="0" tIns="0" rIns="0" bIns="0" rtlCol="0" anchor="t">
            <a:spAutoFit/>
          </a:bodyPr>
          <a:lstStyle/>
          <a:p>
            <a:pPr algn="l">
              <a:lnSpc>
                <a:spcPts val="10440"/>
              </a:lnSpc>
            </a:pPr>
            <a:r>
              <a:rPr lang="en-US" sz="8700">
                <a:solidFill>
                  <a:srgbClr val="FFFFFF"/>
                </a:solidFill>
                <a:latin typeface="Rasputin"/>
                <a:ea typeface="Rasputin"/>
                <a:cs typeface="Rasputin"/>
                <a:sym typeface="Rasputin"/>
              </a:rPr>
              <a:t>ResNet50</a:t>
            </a:r>
          </a:p>
        </p:txBody>
      </p:sp>
      <p:sp>
        <p:nvSpPr>
          <p:cNvPr id="6" name="TextBox 6"/>
          <p:cNvSpPr txBox="1"/>
          <p:nvPr/>
        </p:nvSpPr>
        <p:spPr>
          <a:xfrm>
            <a:off x="3793222" y="1601871"/>
            <a:ext cx="2246414" cy="542925"/>
          </a:xfrm>
          <a:prstGeom prst="rect">
            <a:avLst/>
          </a:prstGeom>
        </p:spPr>
        <p:txBody>
          <a:bodyPr lIns="0" tIns="0" rIns="0" bIns="0" rtlCol="0" anchor="t">
            <a:spAutoFit/>
          </a:bodyPr>
          <a:lstStyle/>
          <a:p>
            <a:pPr algn="l">
              <a:lnSpc>
                <a:spcPts val="4200"/>
              </a:lnSpc>
            </a:pPr>
            <a:r>
              <a:rPr lang="en-US" sz="3500">
                <a:solidFill>
                  <a:srgbClr val="FFFFFF"/>
                </a:solidFill>
                <a:latin typeface="Rasputin"/>
                <a:ea typeface="Rasputin"/>
                <a:cs typeface="Rasputin"/>
                <a:sym typeface="Rasputin"/>
              </a:rPr>
              <a:t>BSL(300)</a:t>
            </a:r>
          </a:p>
        </p:txBody>
      </p:sp>
      <p:grpSp>
        <p:nvGrpSpPr>
          <p:cNvPr id="7" name="Group 7"/>
          <p:cNvGrpSpPr/>
          <p:nvPr/>
        </p:nvGrpSpPr>
        <p:grpSpPr>
          <a:xfrm>
            <a:off x="0" y="9564357"/>
            <a:ext cx="19430051" cy="585913"/>
            <a:chOff x="0" y="0"/>
            <a:chExt cx="25906735" cy="781217"/>
          </a:xfrm>
        </p:grpSpPr>
        <p:grpSp>
          <p:nvGrpSpPr>
            <p:cNvPr id="8" name="Group 8"/>
            <p:cNvGrpSpPr/>
            <p:nvPr/>
          </p:nvGrpSpPr>
          <p:grpSpPr>
            <a:xfrm>
              <a:off x="0" y="0"/>
              <a:ext cx="25906735" cy="781217"/>
              <a:chOff x="0" y="0"/>
              <a:chExt cx="4576633" cy="138008"/>
            </a:xfrm>
          </p:grpSpPr>
          <p:sp>
            <p:nvSpPr>
              <p:cNvPr id="9" name="Freeform 9"/>
              <p:cNvSpPr/>
              <p:nvPr/>
            </p:nvSpPr>
            <p:spPr>
              <a:xfrm>
                <a:off x="0" y="0"/>
                <a:ext cx="4576633" cy="138008"/>
              </a:xfrm>
              <a:custGeom>
                <a:avLst/>
                <a:gdLst/>
                <a:ahLst/>
                <a:cxnLst/>
                <a:rect l="l" t="t" r="r" b="b"/>
                <a:pathLst>
                  <a:path w="4576633" h="138008">
                    <a:moveTo>
                      <a:pt x="0" y="0"/>
                    </a:moveTo>
                    <a:lnTo>
                      <a:pt x="4576633" y="0"/>
                    </a:lnTo>
                    <a:lnTo>
                      <a:pt x="4576633" y="138008"/>
                    </a:lnTo>
                    <a:lnTo>
                      <a:pt x="0" y="138008"/>
                    </a:lnTo>
                    <a:close/>
                  </a:path>
                </a:pathLst>
              </a:custGeom>
              <a:solidFill>
                <a:srgbClr val="FFFFFF"/>
              </a:solidFill>
            </p:spPr>
          </p:sp>
          <p:sp>
            <p:nvSpPr>
              <p:cNvPr id="10" name="TextBox 10"/>
              <p:cNvSpPr txBox="1"/>
              <p:nvPr/>
            </p:nvSpPr>
            <p:spPr>
              <a:xfrm>
                <a:off x="0" y="-38100"/>
                <a:ext cx="4576633" cy="176108"/>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421650" y="-9293"/>
              <a:ext cx="24239128" cy="714079"/>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Results</a:t>
              </a:r>
            </a:p>
          </p:txBody>
        </p:sp>
      </p:grpSp>
      <p:graphicFrame>
        <p:nvGraphicFramePr>
          <p:cNvPr id="12" name="Table 12"/>
          <p:cNvGraphicFramePr>
            <a:graphicFrameLocks noGrp="1"/>
          </p:cNvGraphicFramePr>
          <p:nvPr/>
        </p:nvGraphicFramePr>
        <p:xfrm>
          <a:off x="9338520" y="3664465"/>
          <a:ext cx="7847905" cy="3553296"/>
        </p:xfrm>
        <a:graphic>
          <a:graphicData uri="http://schemas.openxmlformats.org/drawingml/2006/table">
            <a:tbl>
              <a:tblPr/>
              <a:tblGrid>
                <a:gridCol w="1974265">
                  <a:extLst>
                    <a:ext uri="{9D8B030D-6E8A-4147-A177-3AD203B41FA5}">
                      <a16:colId xmlns:a16="http://schemas.microsoft.com/office/drawing/2014/main" val="20000"/>
                    </a:ext>
                  </a:extLst>
                </a:gridCol>
                <a:gridCol w="1468410">
                  <a:extLst>
                    <a:ext uri="{9D8B030D-6E8A-4147-A177-3AD203B41FA5}">
                      <a16:colId xmlns:a16="http://schemas.microsoft.com/office/drawing/2014/main" val="20001"/>
                    </a:ext>
                  </a:extLst>
                </a:gridCol>
                <a:gridCol w="1468410">
                  <a:extLst>
                    <a:ext uri="{9D8B030D-6E8A-4147-A177-3AD203B41FA5}">
                      <a16:colId xmlns:a16="http://schemas.microsoft.com/office/drawing/2014/main" val="20002"/>
                    </a:ext>
                  </a:extLst>
                </a:gridCol>
                <a:gridCol w="1468410">
                  <a:extLst>
                    <a:ext uri="{9D8B030D-6E8A-4147-A177-3AD203B41FA5}">
                      <a16:colId xmlns:a16="http://schemas.microsoft.com/office/drawing/2014/main" val="20003"/>
                    </a:ext>
                  </a:extLst>
                </a:gridCol>
                <a:gridCol w="1468410">
                  <a:extLst>
                    <a:ext uri="{9D8B030D-6E8A-4147-A177-3AD203B41FA5}">
                      <a16:colId xmlns:a16="http://schemas.microsoft.com/office/drawing/2014/main" val="20004"/>
                    </a:ext>
                  </a:extLst>
                </a:gridCol>
              </a:tblGrid>
              <a:tr h="921533">
                <a:tc>
                  <a:txBody>
                    <a:bodyPr/>
                    <a:lstStyle/>
                    <a:p>
                      <a:pPr algn="ctr">
                        <a:lnSpc>
                          <a:spcPts val="2239"/>
                        </a:lnSpc>
                        <a:defRPr/>
                      </a:pPr>
                      <a:r>
                        <a:rPr lang="en-US" sz="1599" b="1">
                          <a:solidFill>
                            <a:srgbClr val="FFFFFF"/>
                          </a:solidFill>
                          <a:latin typeface="Quicksand Bold"/>
                          <a:ea typeface="Quicksand Bold"/>
                          <a:cs typeface="Quicksand Bold"/>
                          <a:sym typeface="Quicksand Bold"/>
                        </a:rPr>
                        <a:t>Batch/Epochs</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970C24"/>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Accuracy</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970C24"/>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Precision</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970C24"/>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Recall</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970C24"/>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F1 Score</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970C24"/>
                    </a:solidFill>
                  </a:tcPr>
                </a:tc>
                <a:extLst>
                  <a:ext uri="{0D108BD9-81ED-4DB2-BD59-A6C34878D82A}">
                    <a16:rowId xmlns:a16="http://schemas.microsoft.com/office/drawing/2014/main" val="10000"/>
                  </a:ext>
                </a:extLst>
              </a:tr>
              <a:tr h="856913">
                <a:tc>
                  <a:txBody>
                    <a:bodyPr/>
                    <a:lstStyle/>
                    <a:p>
                      <a:pPr algn="ctr">
                        <a:lnSpc>
                          <a:spcPts val="2799"/>
                        </a:lnSpc>
                        <a:defRPr/>
                      </a:pPr>
                      <a:r>
                        <a:rPr lang="en-US" sz="1999">
                          <a:solidFill>
                            <a:srgbClr val="000000"/>
                          </a:solidFill>
                          <a:latin typeface="Quicksand"/>
                          <a:ea typeface="Quicksand"/>
                          <a:cs typeface="Quicksand"/>
                          <a:sym typeface="Quicksand"/>
                        </a:rPr>
                        <a:t>16/10</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0.97</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0.97</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0.97</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0.97</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extLst>
                  <a:ext uri="{0D108BD9-81ED-4DB2-BD59-A6C34878D82A}">
                    <a16:rowId xmlns:a16="http://schemas.microsoft.com/office/drawing/2014/main" val="10001"/>
                  </a:ext>
                </a:extLst>
              </a:tr>
              <a:tr h="887425">
                <a:tc>
                  <a:txBody>
                    <a:bodyPr/>
                    <a:lstStyle/>
                    <a:p>
                      <a:pPr algn="ctr">
                        <a:lnSpc>
                          <a:spcPts val="2799"/>
                        </a:lnSpc>
                        <a:defRPr/>
                      </a:pPr>
                      <a:r>
                        <a:rPr lang="en-US" sz="1999">
                          <a:solidFill>
                            <a:srgbClr val="000000"/>
                          </a:solidFill>
                          <a:latin typeface="Quicksand"/>
                          <a:ea typeface="Quicksand"/>
                          <a:cs typeface="Quicksand"/>
                          <a:sym typeface="Quicksand"/>
                        </a:rPr>
                        <a:t>32/15</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0.97</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0.97</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0.97</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0.97</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extLst>
                  <a:ext uri="{0D108BD9-81ED-4DB2-BD59-A6C34878D82A}">
                    <a16:rowId xmlns:a16="http://schemas.microsoft.com/office/drawing/2014/main" val="10002"/>
                  </a:ext>
                </a:extLst>
              </a:tr>
              <a:tr h="887425">
                <a:tc>
                  <a:txBody>
                    <a:bodyPr/>
                    <a:lstStyle/>
                    <a:p>
                      <a:pPr algn="ctr">
                        <a:lnSpc>
                          <a:spcPts val="2799"/>
                        </a:lnSpc>
                        <a:defRPr/>
                      </a:pPr>
                      <a:r>
                        <a:rPr lang="en-US" sz="1999">
                          <a:solidFill>
                            <a:srgbClr val="000000"/>
                          </a:solidFill>
                          <a:latin typeface="Quicksand"/>
                          <a:ea typeface="Quicksand"/>
                          <a:cs typeface="Quicksand"/>
                          <a:sym typeface="Quicksand"/>
                        </a:rPr>
                        <a:t>64/20</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extLst>
                  <a:ext uri="{0D108BD9-81ED-4DB2-BD59-A6C34878D82A}">
                    <a16:rowId xmlns:a16="http://schemas.microsoft.com/office/drawing/2014/main" val="10003"/>
                  </a:ext>
                </a:extLst>
              </a:tr>
            </a:tbl>
          </a:graphicData>
        </a:graphic>
      </p:graphicFrame>
      <p:sp>
        <p:nvSpPr>
          <p:cNvPr id="13" name="TextBox 13"/>
          <p:cNvSpPr txBox="1"/>
          <p:nvPr/>
        </p:nvSpPr>
        <p:spPr>
          <a:xfrm>
            <a:off x="17589323" y="9448690"/>
            <a:ext cx="470535" cy="693421"/>
          </a:xfrm>
          <a:prstGeom prst="rect">
            <a:avLst/>
          </a:prstGeom>
        </p:spPr>
        <p:txBody>
          <a:bodyPr lIns="0" tIns="0" rIns="0" bIns="0" rtlCol="0" anchor="t">
            <a:spAutoFit/>
          </a:bodyPr>
          <a:lstStyle/>
          <a:p>
            <a:pPr algn="ctr">
              <a:lnSpc>
                <a:spcPts val="5699"/>
              </a:lnSpc>
              <a:spcBef>
                <a:spcPct val="0"/>
              </a:spcBef>
            </a:pPr>
            <a:r>
              <a:rPr lang="en-US" sz="3799">
                <a:solidFill>
                  <a:srgbClr val="000000"/>
                </a:solidFill>
                <a:latin typeface="Rasputin"/>
                <a:ea typeface="Rasputin"/>
                <a:cs typeface="Rasputin"/>
                <a:sym typeface="Rasputin"/>
              </a:rPr>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943A3A">
                <a:alpha val="100000"/>
              </a:srgbClr>
            </a:gs>
            <a:gs pos="100000">
              <a:srgbClr val="BF464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16209">
            <a:off x="-890667" y="4921459"/>
            <a:ext cx="8901994" cy="10457555"/>
          </a:xfrm>
          <a:custGeom>
            <a:avLst/>
            <a:gdLst/>
            <a:ahLst/>
            <a:cxnLst/>
            <a:rect l="l" t="t" r="r" b="b"/>
            <a:pathLst>
              <a:path w="8901994" h="10457555">
                <a:moveTo>
                  <a:pt x="0" y="0"/>
                </a:moveTo>
                <a:lnTo>
                  <a:pt x="8901993" y="0"/>
                </a:lnTo>
                <a:lnTo>
                  <a:pt x="8901993" y="10457555"/>
                </a:lnTo>
                <a:lnTo>
                  <a:pt x="0" y="1045755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8862409">
            <a:off x="11443547" y="-3756415"/>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2">
              <a:alphaModFix amt="41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095375" y="2156774"/>
            <a:ext cx="7437317" cy="6941496"/>
          </a:xfrm>
          <a:custGeom>
            <a:avLst/>
            <a:gdLst/>
            <a:ahLst/>
            <a:cxnLst/>
            <a:rect l="l" t="t" r="r" b="b"/>
            <a:pathLst>
              <a:path w="7437317" h="6941496">
                <a:moveTo>
                  <a:pt x="0" y="0"/>
                </a:moveTo>
                <a:lnTo>
                  <a:pt x="7437317" y="0"/>
                </a:lnTo>
                <a:lnTo>
                  <a:pt x="7437317" y="6941496"/>
                </a:lnTo>
                <a:lnTo>
                  <a:pt x="0" y="6941496"/>
                </a:lnTo>
                <a:lnTo>
                  <a:pt x="0" y="0"/>
                </a:lnTo>
                <a:close/>
              </a:path>
            </a:pathLst>
          </a:custGeom>
          <a:blipFill>
            <a:blip r:embed="rId4"/>
            <a:stretch>
              <a:fillRect l="-7370" t="-7980" r="-16833" b="-2971"/>
            </a:stretch>
          </a:blipFill>
        </p:spPr>
      </p:sp>
      <p:sp>
        <p:nvSpPr>
          <p:cNvPr id="5" name="TextBox 5"/>
          <p:cNvSpPr txBox="1"/>
          <p:nvPr/>
        </p:nvSpPr>
        <p:spPr>
          <a:xfrm>
            <a:off x="664481" y="357187"/>
            <a:ext cx="9616248" cy="1333500"/>
          </a:xfrm>
          <a:prstGeom prst="rect">
            <a:avLst/>
          </a:prstGeom>
        </p:spPr>
        <p:txBody>
          <a:bodyPr lIns="0" tIns="0" rIns="0" bIns="0" rtlCol="0" anchor="t">
            <a:spAutoFit/>
          </a:bodyPr>
          <a:lstStyle/>
          <a:p>
            <a:pPr algn="l">
              <a:lnSpc>
                <a:spcPts val="10440"/>
              </a:lnSpc>
            </a:pPr>
            <a:r>
              <a:rPr lang="en-US" sz="8700">
                <a:solidFill>
                  <a:srgbClr val="FFFFFF"/>
                </a:solidFill>
                <a:latin typeface="Rasputin"/>
                <a:ea typeface="Rasputin"/>
                <a:cs typeface="Rasputin"/>
                <a:sym typeface="Rasputin"/>
              </a:rPr>
              <a:t>ResNet50</a:t>
            </a:r>
          </a:p>
        </p:txBody>
      </p:sp>
      <p:sp>
        <p:nvSpPr>
          <p:cNvPr id="6" name="TextBox 6"/>
          <p:cNvSpPr txBox="1"/>
          <p:nvPr/>
        </p:nvSpPr>
        <p:spPr>
          <a:xfrm>
            <a:off x="3475247" y="1613849"/>
            <a:ext cx="2677573" cy="542925"/>
          </a:xfrm>
          <a:prstGeom prst="rect">
            <a:avLst/>
          </a:prstGeom>
        </p:spPr>
        <p:txBody>
          <a:bodyPr lIns="0" tIns="0" rIns="0" bIns="0" rtlCol="0" anchor="t">
            <a:spAutoFit/>
          </a:bodyPr>
          <a:lstStyle/>
          <a:p>
            <a:pPr algn="l">
              <a:lnSpc>
                <a:spcPts val="4200"/>
              </a:lnSpc>
            </a:pPr>
            <a:r>
              <a:rPr lang="en-US" sz="3500">
                <a:solidFill>
                  <a:srgbClr val="FFFFFF"/>
                </a:solidFill>
                <a:latin typeface="Rasputin"/>
                <a:ea typeface="Rasputin"/>
                <a:cs typeface="Rasputin"/>
                <a:sym typeface="Rasputin"/>
              </a:rPr>
              <a:t>ASL (1000)</a:t>
            </a:r>
          </a:p>
        </p:txBody>
      </p:sp>
      <p:grpSp>
        <p:nvGrpSpPr>
          <p:cNvPr id="7" name="Group 7"/>
          <p:cNvGrpSpPr/>
          <p:nvPr/>
        </p:nvGrpSpPr>
        <p:grpSpPr>
          <a:xfrm>
            <a:off x="0" y="9564357"/>
            <a:ext cx="19430051" cy="585913"/>
            <a:chOff x="0" y="0"/>
            <a:chExt cx="25906735" cy="781217"/>
          </a:xfrm>
        </p:grpSpPr>
        <p:grpSp>
          <p:nvGrpSpPr>
            <p:cNvPr id="8" name="Group 8"/>
            <p:cNvGrpSpPr/>
            <p:nvPr/>
          </p:nvGrpSpPr>
          <p:grpSpPr>
            <a:xfrm>
              <a:off x="0" y="0"/>
              <a:ext cx="25906735" cy="781217"/>
              <a:chOff x="0" y="0"/>
              <a:chExt cx="4576633" cy="138008"/>
            </a:xfrm>
          </p:grpSpPr>
          <p:sp>
            <p:nvSpPr>
              <p:cNvPr id="9" name="Freeform 9"/>
              <p:cNvSpPr/>
              <p:nvPr/>
            </p:nvSpPr>
            <p:spPr>
              <a:xfrm>
                <a:off x="0" y="0"/>
                <a:ext cx="4576633" cy="138008"/>
              </a:xfrm>
              <a:custGeom>
                <a:avLst/>
                <a:gdLst/>
                <a:ahLst/>
                <a:cxnLst/>
                <a:rect l="l" t="t" r="r" b="b"/>
                <a:pathLst>
                  <a:path w="4576633" h="138008">
                    <a:moveTo>
                      <a:pt x="0" y="0"/>
                    </a:moveTo>
                    <a:lnTo>
                      <a:pt x="4576633" y="0"/>
                    </a:lnTo>
                    <a:lnTo>
                      <a:pt x="4576633" y="138008"/>
                    </a:lnTo>
                    <a:lnTo>
                      <a:pt x="0" y="138008"/>
                    </a:lnTo>
                    <a:close/>
                  </a:path>
                </a:pathLst>
              </a:custGeom>
              <a:solidFill>
                <a:srgbClr val="FFFFFF"/>
              </a:solidFill>
            </p:spPr>
          </p:sp>
          <p:sp>
            <p:nvSpPr>
              <p:cNvPr id="10" name="TextBox 10"/>
              <p:cNvSpPr txBox="1"/>
              <p:nvPr/>
            </p:nvSpPr>
            <p:spPr>
              <a:xfrm>
                <a:off x="0" y="-38100"/>
                <a:ext cx="4576633" cy="176108"/>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421650" y="-9293"/>
              <a:ext cx="24239128" cy="714079"/>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Results</a:t>
              </a:r>
            </a:p>
          </p:txBody>
        </p:sp>
      </p:grpSp>
      <p:graphicFrame>
        <p:nvGraphicFramePr>
          <p:cNvPr id="12" name="Table 12"/>
          <p:cNvGraphicFramePr>
            <a:graphicFrameLocks noGrp="1"/>
          </p:cNvGraphicFramePr>
          <p:nvPr/>
        </p:nvGraphicFramePr>
        <p:xfrm>
          <a:off x="9338520" y="3664465"/>
          <a:ext cx="7847905" cy="3553296"/>
        </p:xfrm>
        <a:graphic>
          <a:graphicData uri="http://schemas.openxmlformats.org/drawingml/2006/table">
            <a:tbl>
              <a:tblPr/>
              <a:tblGrid>
                <a:gridCol w="1974265">
                  <a:extLst>
                    <a:ext uri="{9D8B030D-6E8A-4147-A177-3AD203B41FA5}">
                      <a16:colId xmlns:a16="http://schemas.microsoft.com/office/drawing/2014/main" val="20000"/>
                    </a:ext>
                  </a:extLst>
                </a:gridCol>
                <a:gridCol w="1468410">
                  <a:extLst>
                    <a:ext uri="{9D8B030D-6E8A-4147-A177-3AD203B41FA5}">
                      <a16:colId xmlns:a16="http://schemas.microsoft.com/office/drawing/2014/main" val="20001"/>
                    </a:ext>
                  </a:extLst>
                </a:gridCol>
                <a:gridCol w="1468410">
                  <a:extLst>
                    <a:ext uri="{9D8B030D-6E8A-4147-A177-3AD203B41FA5}">
                      <a16:colId xmlns:a16="http://schemas.microsoft.com/office/drawing/2014/main" val="20002"/>
                    </a:ext>
                  </a:extLst>
                </a:gridCol>
                <a:gridCol w="1468410">
                  <a:extLst>
                    <a:ext uri="{9D8B030D-6E8A-4147-A177-3AD203B41FA5}">
                      <a16:colId xmlns:a16="http://schemas.microsoft.com/office/drawing/2014/main" val="20003"/>
                    </a:ext>
                  </a:extLst>
                </a:gridCol>
                <a:gridCol w="1468410">
                  <a:extLst>
                    <a:ext uri="{9D8B030D-6E8A-4147-A177-3AD203B41FA5}">
                      <a16:colId xmlns:a16="http://schemas.microsoft.com/office/drawing/2014/main" val="20004"/>
                    </a:ext>
                  </a:extLst>
                </a:gridCol>
              </a:tblGrid>
              <a:tr h="921533">
                <a:tc>
                  <a:txBody>
                    <a:bodyPr/>
                    <a:lstStyle/>
                    <a:p>
                      <a:pPr algn="ctr">
                        <a:lnSpc>
                          <a:spcPts val="2239"/>
                        </a:lnSpc>
                        <a:defRPr/>
                      </a:pPr>
                      <a:r>
                        <a:rPr lang="en-US" sz="1599" b="1">
                          <a:solidFill>
                            <a:srgbClr val="FFFFFF"/>
                          </a:solidFill>
                          <a:latin typeface="Quicksand Bold"/>
                          <a:ea typeface="Quicksand Bold"/>
                          <a:cs typeface="Quicksand Bold"/>
                          <a:sym typeface="Quicksand Bold"/>
                        </a:rPr>
                        <a:t>Batch/Epochs</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970C24"/>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Accuracy</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970C24"/>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Precision</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970C24"/>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Recall</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970C24"/>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F1 Score</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970C24"/>
                    </a:solidFill>
                  </a:tcPr>
                </a:tc>
                <a:extLst>
                  <a:ext uri="{0D108BD9-81ED-4DB2-BD59-A6C34878D82A}">
                    <a16:rowId xmlns:a16="http://schemas.microsoft.com/office/drawing/2014/main" val="10000"/>
                  </a:ext>
                </a:extLst>
              </a:tr>
              <a:tr h="856913">
                <a:tc>
                  <a:txBody>
                    <a:bodyPr/>
                    <a:lstStyle/>
                    <a:p>
                      <a:pPr algn="ctr">
                        <a:lnSpc>
                          <a:spcPts val="2799"/>
                        </a:lnSpc>
                        <a:defRPr/>
                      </a:pPr>
                      <a:r>
                        <a:rPr lang="en-US" sz="1999">
                          <a:solidFill>
                            <a:srgbClr val="000000"/>
                          </a:solidFill>
                          <a:latin typeface="Quicksand"/>
                          <a:ea typeface="Quicksand"/>
                          <a:cs typeface="Quicksand"/>
                          <a:sym typeface="Quicksand"/>
                        </a:rPr>
                        <a:t>16/10</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0.95</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0.95</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0.95</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0.95</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extLst>
                  <a:ext uri="{0D108BD9-81ED-4DB2-BD59-A6C34878D82A}">
                    <a16:rowId xmlns:a16="http://schemas.microsoft.com/office/drawing/2014/main" val="10001"/>
                  </a:ext>
                </a:extLst>
              </a:tr>
              <a:tr h="887425">
                <a:tc>
                  <a:txBody>
                    <a:bodyPr/>
                    <a:lstStyle/>
                    <a:p>
                      <a:pPr algn="ctr">
                        <a:lnSpc>
                          <a:spcPts val="2799"/>
                        </a:lnSpc>
                        <a:defRPr/>
                      </a:pPr>
                      <a:r>
                        <a:rPr lang="en-US" sz="1999">
                          <a:solidFill>
                            <a:srgbClr val="000000"/>
                          </a:solidFill>
                          <a:latin typeface="Quicksand"/>
                          <a:ea typeface="Quicksand"/>
                          <a:cs typeface="Quicksand"/>
                          <a:sym typeface="Quicksand"/>
                        </a:rPr>
                        <a:t>32/15</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extLst>
                  <a:ext uri="{0D108BD9-81ED-4DB2-BD59-A6C34878D82A}">
                    <a16:rowId xmlns:a16="http://schemas.microsoft.com/office/drawing/2014/main" val="10002"/>
                  </a:ext>
                </a:extLst>
              </a:tr>
              <a:tr h="887425">
                <a:tc>
                  <a:txBody>
                    <a:bodyPr/>
                    <a:lstStyle/>
                    <a:p>
                      <a:pPr algn="ctr">
                        <a:lnSpc>
                          <a:spcPts val="2799"/>
                        </a:lnSpc>
                        <a:defRPr/>
                      </a:pPr>
                      <a:r>
                        <a:rPr lang="en-US" sz="1999">
                          <a:solidFill>
                            <a:srgbClr val="000000"/>
                          </a:solidFill>
                          <a:latin typeface="Quicksand"/>
                          <a:ea typeface="Quicksand"/>
                          <a:cs typeface="Quicksand"/>
                          <a:sym typeface="Quicksand"/>
                        </a:rPr>
                        <a:t>64/20</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0.95</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0.95</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0.95</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0.95</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extLst>
                  <a:ext uri="{0D108BD9-81ED-4DB2-BD59-A6C34878D82A}">
                    <a16:rowId xmlns:a16="http://schemas.microsoft.com/office/drawing/2014/main" val="10003"/>
                  </a:ext>
                </a:extLst>
              </a:tr>
            </a:tbl>
          </a:graphicData>
        </a:graphic>
      </p:graphicFrame>
      <p:sp>
        <p:nvSpPr>
          <p:cNvPr id="13" name="TextBox 13"/>
          <p:cNvSpPr txBox="1"/>
          <p:nvPr/>
        </p:nvSpPr>
        <p:spPr>
          <a:xfrm>
            <a:off x="17592418" y="9448690"/>
            <a:ext cx="464344" cy="693421"/>
          </a:xfrm>
          <a:prstGeom prst="rect">
            <a:avLst/>
          </a:prstGeom>
        </p:spPr>
        <p:txBody>
          <a:bodyPr lIns="0" tIns="0" rIns="0" bIns="0" rtlCol="0" anchor="t">
            <a:spAutoFit/>
          </a:bodyPr>
          <a:lstStyle/>
          <a:p>
            <a:pPr algn="ctr">
              <a:lnSpc>
                <a:spcPts val="5699"/>
              </a:lnSpc>
              <a:spcBef>
                <a:spcPct val="0"/>
              </a:spcBef>
            </a:pPr>
            <a:r>
              <a:rPr lang="en-US" sz="3799">
                <a:solidFill>
                  <a:srgbClr val="000000"/>
                </a:solidFill>
                <a:latin typeface="Rasputin"/>
                <a:ea typeface="Rasputin"/>
                <a:cs typeface="Rasputin"/>
                <a:sym typeface="Rasputin"/>
              </a:rPr>
              <a:t>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943A3A">
                <a:alpha val="100000"/>
              </a:srgbClr>
            </a:gs>
            <a:gs pos="100000">
              <a:srgbClr val="BF464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16209">
            <a:off x="-890667" y="4921459"/>
            <a:ext cx="8901994" cy="10457555"/>
          </a:xfrm>
          <a:custGeom>
            <a:avLst/>
            <a:gdLst/>
            <a:ahLst/>
            <a:cxnLst/>
            <a:rect l="l" t="t" r="r" b="b"/>
            <a:pathLst>
              <a:path w="8901994" h="10457555">
                <a:moveTo>
                  <a:pt x="0" y="0"/>
                </a:moveTo>
                <a:lnTo>
                  <a:pt x="8901993" y="0"/>
                </a:lnTo>
                <a:lnTo>
                  <a:pt x="8901993" y="10457555"/>
                </a:lnTo>
                <a:lnTo>
                  <a:pt x="0" y="1045755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8862409">
            <a:off x="11443547" y="-3756415"/>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2">
              <a:alphaModFix amt="41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028700" y="2156774"/>
            <a:ext cx="7514003" cy="6886728"/>
          </a:xfrm>
          <a:custGeom>
            <a:avLst/>
            <a:gdLst/>
            <a:ahLst/>
            <a:cxnLst/>
            <a:rect l="l" t="t" r="r" b="b"/>
            <a:pathLst>
              <a:path w="7514003" h="6886728">
                <a:moveTo>
                  <a:pt x="0" y="0"/>
                </a:moveTo>
                <a:lnTo>
                  <a:pt x="7514003" y="0"/>
                </a:lnTo>
                <a:lnTo>
                  <a:pt x="7514003" y="6886728"/>
                </a:lnTo>
                <a:lnTo>
                  <a:pt x="0" y="6886728"/>
                </a:lnTo>
                <a:lnTo>
                  <a:pt x="0" y="0"/>
                </a:lnTo>
                <a:close/>
              </a:path>
            </a:pathLst>
          </a:custGeom>
          <a:blipFill>
            <a:blip r:embed="rId4"/>
            <a:stretch>
              <a:fillRect l="-7234" t="-8286" r="-17104" b="-4823"/>
            </a:stretch>
          </a:blipFill>
        </p:spPr>
      </p:sp>
      <p:sp>
        <p:nvSpPr>
          <p:cNvPr id="5" name="TextBox 5"/>
          <p:cNvSpPr txBox="1"/>
          <p:nvPr/>
        </p:nvSpPr>
        <p:spPr>
          <a:xfrm>
            <a:off x="664481" y="357187"/>
            <a:ext cx="9616248" cy="1333500"/>
          </a:xfrm>
          <a:prstGeom prst="rect">
            <a:avLst/>
          </a:prstGeom>
        </p:spPr>
        <p:txBody>
          <a:bodyPr lIns="0" tIns="0" rIns="0" bIns="0" rtlCol="0" anchor="t">
            <a:spAutoFit/>
          </a:bodyPr>
          <a:lstStyle/>
          <a:p>
            <a:pPr algn="l">
              <a:lnSpc>
                <a:spcPts val="10440"/>
              </a:lnSpc>
            </a:pPr>
            <a:r>
              <a:rPr lang="en-US" sz="8700">
                <a:solidFill>
                  <a:srgbClr val="FFFFFF"/>
                </a:solidFill>
                <a:latin typeface="Rasputin"/>
                <a:ea typeface="Rasputin"/>
                <a:cs typeface="Rasputin"/>
                <a:sym typeface="Rasputin"/>
              </a:rPr>
              <a:t>ResNet50</a:t>
            </a:r>
          </a:p>
        </p:txBody>
      </p:sp>
      <p:sp>
        <p:nvSpPr>
          <p:cNvPr id="6" name="TextBox 6"/>
          <p:cNvSpPr txBox="1"/>
          <p:nvPr/>
        </p:nvSpPr>
        <p:spPr>
          <a:xfrm>
            <a:off x="3873570" y="1613849"/>
            <a:ext cx="2246414" cy="542925"/>
          </a:xfrm>
          <a:prstGeom prst="rect">
            <a:avLst/>
          </a:prstGeom>
        </p:spPr>
        <p:txBody>
          <a:bodyPr lIns="0" tIns="0" rIns="0" bIns="0" rtlCol="0" anchor="t">
            <a:spAutoFit/>
          </a:bodyPr>
          <a:lstStyle/>
          <a:p>
            <a:pPr algn="l">
              <a:lnSpc>
                <a:spcPts val="4200"/>
              </a:lnSpc>
            </a:pPr>
            <a:r>
              <a:rPr lang="en-US" sz="3500">
                <a:solidFill>
                  <a:srgbClr val="FFFFFF"/>
                </a:solidFill>
                <a:latin typeface="Rasputin"/>
                <a:ea typeface="Rasputin"/>
                <a:cs typeface="Rasputin"/>
                <a:sym typeface="Rasputin"/>
              </a:rPr>
              <a:t>ASL(300)</a:t>
            </a:r>
          </a:p>
        </p:txBody>
      </p:sp>
      <p:grpSp>
        <p:nvGrpSpPr>
          <p:cNvPr id="7" name="Group 7"/>
          <p:cNvGrpSpPr/>
          <p:nvPr/>
        </p:nvGrpSpPr>
        <p:grpSpPr>
          <a:xfrm>
            <a:off x="0" y="9564357"/>
            <a:ext cx="19430051" cy="585913"/>
            <a:chOff x="0" y="0"/>
            <a:chExt cx="25906735" cy="781217"/>
          </a:xfrm>
        </p:grpSpPr>
        <p:grpSp>
          <p:nvGrpSpPr>
            <p:cNvPr id="8" name="Group 8"/>
            <p:cNvGrpSpPr/>
            <p:nvPr/>
          </p:nvGrpSpPr>
          <p:grpSpPr>
            <a:xfrm>
              <a:off x="0" y="0"/>
              <a:ext cx="25906735" cy="781217"/>
              <a:chOff x="0" y="0"/>
              <a:chExt cx="4576633" cy="138008"/>
            </a:xfrm>
          </p:grpSpPr>
          <p:sp>
            <p:nvSpPr>
              <p:cNvPr id="9" name="Freeform 9"/>
              <p:cNvSpPr/>
              <p:nvPr/>
            </p:nvSpPr>
            <p:spPr>
              <a:xfrm>
                <a:off x="0" y="0"/>
                <a:ext cx="4576633" cy="138008"/>
              </a:xfrm>
              <a:custGeom>
                <a:avLst/>
                <a:gdLst/>
                <a:ahLst/>
                <a:cxnLst/>
                <a:rect l="l" t="t" r="r" b="b"/>
                <a:pathLst>
                  <a:path w="4576633" h="138008">
                    <a:moveTo>
                      <a:pt x="0" y="0"/>
                    </a:moveTo>
                    <a:lnTo>
                      <a:pt x="4576633" y="0"/>
                    </a:lnTo>
                    <a:lnTo>
                      <a:pt x="4576633" y="138008"/>
                    </a:lnTo>
                    <a:lnTo>
                      <a:pt x="0" y="138008"/>
                    </a:lnTo>
                    <a:close/>
                  </a:path>
                </a:pathLst>
              </a:custGeom>
              <a:solidFill>
                <a:srgbClr val="FFFFFF"/>
              </a:solidFill>
            </p:spPr>
          </p:sp>
          <p:sp>
            <p:nvSpPr>
              <p:cNvPr id="10" name="TextBox 10"/>
              <p:cNvSpPr txBox="1"/>
              <p:nvPr/>
            </p:nvSpPr>
            <p:spPr>
              <a:xfrm>
                <a:off x="0" y="-38100"/>
                <a:ext cx="4576633" cy="176108"/>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421650" y="-9293"/>
              <a:ext cx="24239128" cy="714079"/>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Results</a:t>
              </a:r>
            </a:p>
          </p:txBody>
        </p:sp>
      </p:grpSp>
      <p:graphicFrame>
        <p:nvGraphicFramePr>
          <p:cNvPr id="12" name="Table 12"/>
          <p:cNvGraphicFramePr>
            <a:graphicFrameLocks noGrp="1"/>
          </p:cNvGraphicFramePr>
          <p:nvPr/>
        </p:nvGraphicFramePr>
        <p:xfrm>
          <a:off x="9338520" y="3664465"/>
          <a:ext cx="7847905" cy="3553296"/>
        </p:xfrm>
        <a:graphic>
          <a:graphicData uri="http://schemas.openxmlformats.org/drawingml/2006/table">
            <a:tbl>
              <a:tblPr/>
              <a:tblGrid>
                <a:gridCol w="1974265">
                  <a:extLst>
                    <a:ext uri="{9D8B030D-6E8A-4147-A177-3AD203B41FA5}">
                      <a16:colId xmlns:a16="http://schemas.microsoft.com/office/drawing/2014/main" val="20000"/>
                    </a:ext>
                  </a:extLst>
                </a:gridCol>
                <a:gridCol w="1468410">
                  <a:extLst>
                    <a:ext uri="{9D8B030D-6E8A-4147-A177-3AD203B41FA5}">
                      <a16:colId xmlns:a16="http://schemas.microsoft.com/office/drawing/2014/main" val="20001"/>
                    </a:ext>
                  </a:extLst>
                </a:gridCol>
                <a:gridCol w="1468410">
                  <a:extLst>
                    <a:ext uri="{9D8B030D-6E8A-4147-A177-3AD203B41FA5}">
                      <a16:colId xmlns:a16="http://schemas.microsoft.com/office/drawing/2014/main" val="20002"/>
                    </a:ext>
                  </a:extLst>
                </a:gridCol>
                <a:gridCol w="1468410">
                  <a:extLst>
                    <a:ext uri="{9D8B030D-6E8A-4147-A177-3AD203B41FA5}">
                      <a16:colId xmlns:a16="http://schemas.microsoft.com/office/drawing/2014/main" val="20003"/>
                    </a:ext>
                  </a:extLst>
                </a:gridCol>
                <a:gridCol w="1468410">
                  <a:extLst>
                    <a:ext uri="{9D8B030D-6E8A-4147-A177-3AD203B41FA5}">
                      <a16:colId xmlns:a16="http://schemas.microsoft.com/office/drawing/2014/main" val="20004"/>
                    </a:ext>
                  </a:extLst>
                </a:gridCol>
              </a:tblGrid>
              <a:tr h="921533">
                <a:tc>
                  <a:txBody>
                    <a:bodyPr/>
                    <a:lstStyle/>
                    <a:p>
                      <a:pPr algn="ctr">
                        <a:lnSpc>
                          <a:spcPts val="2239"/>
                        </a:lnSpc>
                        <a:defRPr/>
                      </a:pPr>
                      <a:r>
                        <a:rPr lang="en-US" sz="1599" b="1">
                          <a:solidFill>
                            <a:srgbClr val="FFFFFF"/>
                          </a:solidFill>
                          <a:latin typeface="Quicksand Bold"/>
                          <a:ea typeface="Quicksand Bold"/>
                          <a:cs typeface="Quicksand Bold"/>
                          <a:sym typeface="Quicksand Bold"/>
                        </a:rPr>
                        <a:t>Batch/Epochs</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970C24"/>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Accuracy</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970C24"/>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Precision</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970C24"/>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Recall</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970C24"/>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F1 Score</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970C24"/>
                    </a:solidFill>
                  </a:tcPr>
                </a:tc>
                <a:extLst>
                  <a:ext uri="{0D108BD9-81ED-4DB2-BD59-A6C34878D82A}">
                    <a16:rowId xmlns:a16="http://schemas.microsoft.com/office/drawing/2014/main" val="10000"/>
                  </a:ext>
                </a:extLst>
              </a:tr>
              <a:tr h="856913">
                <a:tc>
                  <a:txBody>
                    <a:bodyPr/>
                    <a:lstStyle/>
                    <a:p>
                      <a:pPr algn="ctr">
                        <a:lnSpc>
                          <a:spcPts val="2799"/>
                        </a:lnSpc>
                        <a:defRPr/>
                      </a:pPr>
                      <a:r>
                        <a:rPr lang="en-US" sz="1999">
                          <a:solidFill>
                            <a:srgbClr val="000000"/>
                          </a:solidFill>
                          <a:latin typeface="Quicksand"/>
                          <a:ea typeface="Quicksand"/>
                          <a:cs typeface="Quicksand"/>
                          <a:sym typeface="Quicksand"/>
                        </a:rPr>
                        <a:t>16/10</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extLst>
                  <a:ext uri="{0D108BD9-81ED-4DB2-BD59-A6C34878D82A}">
                    <a16:rowId xmlns:a16="http://schemas.microsoft.com/office/drawing/2014/main" val="10001"/>
                  </a:ext>
                </a:extLst>
              </a:tr>
              <a:tr h="887425">
                <a:tc>
                  <a:txBody>
                    <a:bodyPr/>
                    <a:lstStyle/>
                    <a:p>
                      <a:pPr algn="ctr">
                        <a:lnSpc>
                          <a:spcPts val="2799"/>
                        </a:lnSpc>
                        <a:defRPr/>
                      </a:pPr>
                      <a:r>
                        <a:rPr lang="en-US" sz="1999">
                          <a:solidFill>
                            <a:srgbClr val="000000"/>
                          </a:solidFill>
                          <a:latin typeface="Quicksand"/>
                          <a:ea typeface="Quicksand"/>
                          <a:cs typeface="Quicksand"/>
                          <a:sym typeface="Quicksand"/>
                        </a:rPr>
                        <a:t>32/15</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0.97</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0.97</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0.97</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0.97</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extLst>
                  <a:ext uri="{0D108BD9-81ED-4DB2-BD59-A6C34878D82A}">
                    <a16:rowId xmlns:a16="http://schemas.microsoft.com/office/drawing/2014/main" val="10002"/>
                  </a:ext>
                </a:extLst>
              </a:tr>
              <a:tr h="887425">
                <a:tc>
                  <a:txBody>
                    <a:bodyPr/>
                    <a:lstStyle/>
                    <a:p>
                      <a:pPr algn="ctr">
                        <a:lnSpc>
                          <a:spcPts val="2799"/>
                        </a:lnSpc>
                        <a:defRPr/>
                      </a:pPr>
                      <a:r>
                        <a:rPr lang="en-US" sz="1999">
                          <a:solidFill>
                            <a:srgbClr val="000000"/>
                          </a:solidFill>
                          <a:latin typeface="Quicksand"/>
                          <a:ea typeface="Quicksand"/>
                          <a:cs typeface="Quicksand"/>
                          <a:sym typeface="Quicksand"/>
                        </a:rPr>
                        <a:t>64/20</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extLst>
                  <a:ext uri="{0D108BD9-81ED-4DB2-BD59-A6C34878D82A}">
                    <a16:rowId xmlns:a16="http://schemas.microsoft.com/office/drawing/2014/main" val="10003"/>
                  </a:ext>
                </a:extLst>
              </a:tr>
            </a:tbl>
          </a:graphicData>
        </a:graphic>
      </p:graphicFrame>
      <p:sp>
        <p:nvSpPr>
          <p:cNvPr id="15" name="TextBox 13">
            <a:extLst>
              <a:ext uri="{FF2B5EF4-FFF2-40B4-BE49-F238E27FC236}">
                <a16:creationId xmlns:a16="http://schemas.microsoft.com/office/drawing/2014/main" id="{C7F98708-EE43-100E-F04F-589BA1A8202D}"/>
              </a:ext>
            </a:extLst>
          </p:cNvPr>
          <p:cNvSpPr txBox="1"/>
          <p:nvPr/>
        </p:nvSpPr>
        <p:spPr>
          <a:xfrm>
            <a:off x="17584957" y="9448690"/>
            <a:ext cx="479266" cy="666593"/>
          </a:xfrm>
          <a:prstGeom prst="rect">
            <a:avLst/>
          </a:prstGeom>
        </p:spPr>
        <p:txBody>
          <a:bodyPr lIns="0" tIns="0" rIns="0" bIns="0" rtlCol="0" anchor="t">
            <a:spAutoFit/>
          </a:bodyPr>
          <a:lstStyle/>
          <a:p>
            <a:pPr algn="ctr">
              <a:lnSpc>
                <a:spcPts val="5699"/>
              </a:lnSpc>
              <a:spcBef>
                <a:spcPct val="0"/>
              </a:spcBef>
            </a:pPr>
            <a:r>
              <a:rPr lang="en-US" sz="3750" dirty="0">
                <a:solidFill>
                  <a:srgbClr val="000000"/>
                </a:solidFill>
                <a:latin typeface="Rasputin"/>
                <a:ea typeface="Rasputin"/>
                <a:cs typeface="Rasputin"/>
                <a:sym typeface="Rasputin"/>
              </a:rPr>
              <a:t>15</a:t>
            </a:r>
            <a:endParaRPr lang="en-US" sz="3799" dirty="0">
              <a:solidFill>
                <a:srgbClr val="000000"/>
              </a:solidFill>
              <a:latin typeface="Rasputin"/>
              <a:ea typeface="Rasputin"/>
              <a:cs typeface="Rasputin"/>
              <a:sym typeface="Rasputi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943A3A">
                <a:alpha val="100000"/>
              </a:srgbClr>
            </a:gs>
            <a:gs pos="100000">
              <a:srgbClr val="BF464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16209">
            <a:off x="-890667" y="4921459"/>
            <a:ext cx="8901994" cy="10457555"/>
          </a:xfrm>
          <a:custGeom>
            <a:avLst/>
            <a:gdLst/>
            <a:ahLst/>
            <a:cxnLst/>
            <a:rect l="l" t="t" r="r" b="b"/>
            <a:pathLst>
              <a:path w="8901994" h="10457555">
                <a:moveTo>
                  <a:pt x="0" y="0"/>
                </a:moveTo>
                <a:lnTo>
                  <a:pt x="8901993" y="0"/>
                </a:lnTo>
                <a:lnTo>
                  <a:pt x="8901993" y="10457555"/>
                </a:lnTo>
                <a:lnTo>
                  <a:pt x="0" y="1045755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8862409">
            <a:off x="11443547" y="-3756415"/>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2">
              <a:alphaModFix amt="41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028700" y="2156420"/>
            <a:ext cx="7809981" cy="6942205"/>
          </a:xfrm>
          <a:custGeom>
            <a:avLst/>
            <a:gdLst/>
            <a:ahLst/>
            <a:cxnLst/>
            <a:rect l="l" t="t" r="r" b="b"/>
            <a:pathLst>
              <a:path w="7809981" h="6942205">
                <a:moveTo>
                  <a:pt x="0" y="0"/>
                </a:moveTo>
                <a:lnTo>
                  <a:pt x="7809981" y="0"/>
                </a:lnTo>
                <a:lnTo>
                  <a:pt x="7809981" y="6942205"/>
                </a:lnTo>
                <a:lnTo>
                  <a:pt x="0" y="6942205"/>
                </a:lnTo>
                <a:lnTo>
                  <a:pt x="0" y="0"/>
                </a:lnTo>
                <a:close/>
              </a:path>
            </a:pathLst>
          </a:custGeom>
          <a:blipFill>
            <a:blip r:embed="rId4"/>
            <a:stretch>
              <a:fillRect l="-8247" t="-9590" r="-14662" b="-5696"/>
            </a:stretch>
          </a:blipFill>
        </p:spPr>
      </p:sp>
      <p:sp>
        <p:nvSpPr>
          <p:cNvPr id="5" name="TextBox 5"/>
          <p:cNvSpPr txBox="1"/>
          <p:nvPr/>
        </p:nvSpPr>
        <p:spPr>
          <a:xfrm>
            <a:off x="664481" y="357187"/>
            <a:ext cx="9616248" cy="1333500"/>
          </a:xfrm>
          <a:prstGeom prst="rect">
            <a:avLst/>
          </a:prstGeom>
        </p:spPr>
        <p:txBody>
          <a:bodyPr lIns="0" tIns="0" rIns="0" bIns="0" rtlCol="0" anchor="t">
            <a:spAutoFit/>
          </a:bodyPr>
          <a:lstStyle/>
          <a:p>
            <a:pPr algn="l">
              <a:lnSpc>
                <a:spcPts val="10440"/>
              </a:lnSpc>
            </a:pPr>
            <a:r>
              <a:rPr lang="en-US" sz="8700">
                <a:solidFill>
                  <a:srgbClr val="FFFFFF"/>
                </a:solidFill>
                <a:latin typeface="Rasputin"/>
                <a:ea typeface="Rasputin"/>
                <a:cs typeface="Rasputin"/>
                <a:sym typeface="Rasputin"/>
              </a:rPr>
              <a:t>ResNet50</a:t>
            </a:r>
          </a:p>
        </p:txBody>
      </p:sp>
      <p:sp>
        <p:nvSpPr>
          <p:cNvPr id="6" name="TextBox 6"/>
          <p:cNvSpPr txBox="1"/>
          <p:nvPr/>
        </p:nvSpPr>
        <p:spPr>
          <a:xfrm>
            <a:off x="3771425" y="1613495"/>
            <a:ext cx="2324530" cy="542925"/>
          </a:xfrm>
          <a:prstGeom prst="rect">
            <a:avLst/>
          </a:prstGeom>
        </p:spPr>
        <p:txBody>
          <a:bodyPr lIns="0" tIns="0" rIns="0" bIns="0" rtlCol="0" anchor="t">
            <a:spAutoFit/>
          </a:bodyPr>
          <a:lstStyle/>
          <a:p>
            <a:pPr algn="l">
              <a:lnSpc>
                <a:spcPts val="4200"/>
              </a:lnSpc>
            </a:pPr>
            <a:r>
              <a:rPr lang="en-US" sz="3500">
                <a:solidFill>
                  <a:srgbClr val="FFFFFF"/>
                </a:solidFill>
                <a:latin typeface="Rasputin"/>
                <a:ea typeface="Rasputin"/>
                <a:cs typeface="Rasputin"/>
                <a:sym typeface="Rasputin"/>
              </a:rPr>
              <a:t>LIS(1000)</a:t>
            </a:r>
          </a:p>
        </p:txBody>
      </p:sp>
      <p:grpSp>
        <p:nvGrpSpPr>
          <p:cNvPr id="7" name="Group 7"/>
          <p:cNvGrpSpPr/>
          <p:nvPr/>
        </p:nvGrpSpPr>
        <p:grpSpPr>
          <a:xfrm>
            <a:off x="0" y="9564357"/>
            <a:ext cx="19430051" cy="585913"/>
            <a:chOff x="0" y="0"/>
            <a:chExt cx="25906735" cy="781217"/>
          </a:xfrm>
        </p:grpSpPr>
        <p:grpSp>
          <p:nvGrpSpPr>
            <p:cNvPr id="8" name="Group 8"/>
            <p:cNvGrpSpPr/>
            <p:nvPr/>
          </p:nvGrpSpPr>
          <p:grpSpPr>
            <a:xfrm>
              <a:off x="0" y="0"/>
              <a:ext cx="25906735" cy="781217"/>
              <a:chOff x="0" y="0"/>
              <a:chExt cx="4576633" cy="138008"/>
            </a:xfrm>
          </p:grpSpPr>
          <p:sp>
            <p:nvSpPr>
              <p:cNvPr id="9" name="Freeform 9"/>
              <p:cNvSpPr/>
              <p:nvPr/>
            </p:nvSpPr>
            <p:spPr>
              <a:xfrm>
                <a:off x="0" y="0"/>
                <a:ext cx="4576633" cy="138008"/>
              </a:xfrm>
              <a:custGeom>
                <a:avLst/>
                <a:gdLst/>
                <a:ahLst/>
                <a:cxnLst/>
                <a:rect l="l" t="t" r="r" b="b"/>
                <a:pathLst>
                  <a:path w="4576633" h="138008">
                    <a:moveTo>
                      <a:pt x="0" y="0"/>
                    </a:moveTo>
                    <a:lnTo>
                      <a:pt x="4576633" y="0"/>
                    </a:lnTo>
                    <a:lnTo>
                      <a:pt x="4576633" y="138008"/>
                    </a:lnTo>
                    <a:lnTo>
                      <a:pt x="0" y="138008"/>
                    </a:lnTo>
                    <a:close/>
                  </a:path>
                </a:pathLst>
              </a:custGeom>
              <a:solidFill>
                <a:srgbClr val="FFFFFF"/>
              </a:solidFill>
            </p:spPr>
          </p:sp>
          <p:sp>
            <p:nvSpPr>
              <p:cNvPr id="10" name="TextBox 10"/>
              <p:cNvSpPr txBox="1"/>
              <p:nvPr/>
            </p:nvSpPr>
            <p:spPr>
              <a:xfrm>
                <a:off x="0" y="-38100"/>
                <a:ext cx="4576633" cy="176108"/>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421650" y="-9293"/>
              <a:ext cx="24239128" cy="714079"/>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Results</a:t>
              </a:r>
            </a:p>
          </p:txBody>
        </p:sp>
      </p:grpSp>
      <p:graphicFrame>
        <p:nvGraphicFramePr>
          <p:cNvPr id="12" name="Table 12"/>
          <p:cNvGraphicFramePr>
            <a:graphicFrameLocks noGrp="1"/>
          </p:cNvGraphicFramePr>
          <p:nvPr/>
        </p:nvGraphicFramePr>
        <p:xfrm>
          <a:off x="9338520" y="3664465"/>
          <a:ext cx="7847905" cy="3553296"/>
        </p:xfrm>
        <a:graphic>
          <a:graphicData uri="http://schemas.openxmlformats.org/drawingml/2006/table">
            <a:tbl>
              <a:tblPr/>
              <a:tblGrid>
                <a:gridCol w="1974265">
                  <a:extLst>
                    <a:ext uri="{9D8B030D-6E8A-4147-A177-3AD203B41FA5}">
                      <a16:colId xmlns:a16="http://schemas.microsoft.com/office/drawing/2014/main" val="20000"/>
                    </a:ext>
                  </a:extLst>
                </a:gridCol>
                <a:gridCol w="1468410">
                  <a:extLst>
                    <a:ext uri="{9D8B030D-6E8A-4147-A177-3AD203B41FA5}">
                      <a16:colId xmlns:a16="http://schemas.microsoft.com/office/drawing/2014/main" val="20001"/>
                    </a:ext>
                  </a:extLst>
                </a:gridCol>
                <a:gridCol w="1468410">
                  <a:extLst>
                    <a:ext uri="{9D8B030D-6E8A-4147-A177-3AD203B41FA5}">
                      <a16:colId xmlns:a16="http://schemas.microsoft.com/office/drawing/2014/main" val="20002"/>
                    </a:ext>
                  </a:extLst>
                </a:gridCol>
                <a:gridCol w="1468410">
                  <a:extLst>
                    <a:ext uri="{9D8B030D-6E8A-4147-A177-3AD203B41FA5}">
                      <a16:colId xmlns:a16="http://schemas.microsoft.com/office/drawing/2014/main" val="20003"/>
                    </a:ext>
                  </a:extLst>
                </a:gridCol>
                <a:gridCol w="1468410">
                  <a:extLst>
                    <a:ext uri="{9D8B030D-6E8A-4147-A177-3AD203B41FA5}">
                      <a16:colId xmlns:a16="http://schemas.microsoft.com/office/drawing/2014/main" val="20004"/>
                    </a:ext>
                  </a:extLst>
                </a:gridCol>
              </a:tblGrid>
              <a:tr h="921533">
                <a:tc>
                  <a:txBody>
                    <a:bodyPr/>
                    <a:lstStyle/>
                    <a:p>
                      <a:pPr algn="ctr">
                        <a:lnSpc>
                          <a:spcPts val="2239"/>
                        </a:lnSpc>
                        <a:defRPr/>
                      </a:pPr>
                      <a:r>
                        <a:rPr lang="en-US" sz="1599" b="1">
                          <a:solidFill>
                            <a:srgbClr val="FFFFFF"/>
                          </a:solidFill>
                          <a:latin typeface="Quicksand Bold"/>
                          <a:ea typeface="Quicksand Bold"/>
                          <a:cs typeface="Quicksand Bold"/>
                          <a:sym typeface="Quicksand Bold"/>
                        </a:rPr>
                        <a:t>Batch/Epochs</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970C24"/>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Accuracy</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970C24"/>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Precision</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970C24"/>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Recall</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970C24"/>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F1 Score</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970C24"/>
                    </a:solidFill>
                  </a:tcPr>
                </a:tc>
                <a:extLst>
                  <a:ext uri="{0D108BD9-81ED-4DB2-BD59-A6C34878D82A}">
                    <a16:rowId xmlns:a16="http://schemas.microsoft.com/office/drawing/2014/main" val="10000"/>
                  </a:ext>
                </a:extLst>
              </a:tr>
              <a:tr h="856913">
                <a:tc>
                  <a:txBody>
                    <a:bodyPr/>
                    <a:lstStyle/>
                    <a:p>
                      <a:pPr algn="ctr">
                        <a:lnSpc>
                          <a:spcPts val="2799"/>
                        </a:lnSpc>
                        <a:defRPr/>
                      </a:pPr>
                      <a:r>
                        <a:rPr lang="en-US" sz="1999">
                          <a:solidFill>
                            <a:srgbClr val="000000"/>
                          </a:solidFill>
                          <a:latin typeface="Quicksand"/>
                          <a:ea typeface="Quicksand"/>
                          <a:cs typeface="Quicksand"/>
                          <a:sym typeface="Quicksand"/>
                        </a:rPr>
                        <a:t>16/10</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0.89</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0.90</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0.89</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0.89</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extLst>
                  <a:ext uri="{0D108BD9-81ED-4DB2-BD59-A6C34878D82A}">
                    <a16:rowId xmlns:a16="http://schemas.microsoft.com/office/drawing/2014/main" val="10001"/>
                  </a:ext>
                </a:extLst>
              </a:tr>
              <a:tr h="887425">
                <a:tc>
                  <a:txBody>
                    <a:bodyPr/>
                    <a:lstStyle/>
                    <a:p>
                      <a:pPr algn="ctr">
                        <a:lnSpc>
                          <a:spcPts val="2799"/>
                        </a:lnSpc>
                        <a:defRPr/>
                      </a:pPr>
                      <a:r>
                        <a:rPr lang="en-US" sz="1999">
                          <a:solidFill>
                            <a:srgbClr val="000000"/>
                          </a:solidFill>
                          <a:latin typeface="Quicksand"/>
                          <a:ea typeface="Quicksand"/>
                          <a:cs typeface="Quicksand"/>
                          <a:sym typeface="Quicksand"/>
                        </a:rPr>
                        <a:t>32/15</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0.91</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0.91</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0.91</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0.91</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extLst>
                  <a:ext uri="{0D108BD9-81ED-4DB2-BD59-A6C34878D82A}">
                    <a16:rowId xmlns:a16="http://schemas.microsoft.com/office/drawing/2014/main" val="10002"/>
                  </a:ext>
                </a:extLst>
              </a:tr>
              <a:tr h="887425">
                <a:tc>
                  <a:txBody>
                    <a:bodyPr/>
                    <a:lstStyle/>
                    <a:p>
                      <a:pPr algn="ctr">
                        <a:lnSpc>
                          <a:spcPts val="2799"/>
                        </a:lnSpc>
                        <a:defRPr/>
                      </a:pPr>
                      <a:r>
                        <a:rPr lang="en-US" sz="1999">
                          <a:solidFill>
                            <a:srgbClr val="000000"/>
                          </a:solidFill>
                          <a:latin typeface="Quicksand"/>
                          <a:ea typeface="Quicksand"/>
                          <a:cs typeface="Quicksand"/>
                          <a:sym typeface="Quicksand"/>
                        </a:rPr>
                        <a:t>64/20</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0.90</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0.90</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0.90</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0.90</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extLst>
                  <a:ext uri="{0D108BD9-81ED-4DB2-BD59-A6C34878D82A}">
                    <a16:rowId xmlns:a16="http://schemas.microsoft.com/office/drawing/2014/main" val="10003"/>
                  </a:ext>
                </a:extLst>
              </a:tr>
            </a:tbl>
          </a:graphicData>
        </a:graphic>
      </p:graphicFrame>
      <p:sp>
        <p:nvSpPr>
          <p:cNvPr id="13" name="TextBox 13"/>
          <p:cNvSpPr txBox="1"/>
          <p:nvPr/>
        </p:nvSpPr>
        <p:spPr>
          <a:xfrm>
            <a:off x="17590037" y="9448690"/>
            <a:ext cx="469106" cy="693421"/>
          </a:xfrm>
          <a:prstGeom prst="rect">
            <a:avLst/>
          </a:prstGeom>
        </p:spPr>
        <p:txBody>
          <a:bodyPr lIns="0" tIns="0" rIns="0" bIns="0" rtlCol="0" anchor="t">
            <a:spAutoFit/>
          </a:bodyPr>
          <a:lstStyle/>
          <a:p>
            <a:pPr algn="ctr">
              <a:lnSpc>
                <a:spcPts val="5699"/>
              </a:lnSpc>
              <a:spcBef>
                <a:spcPct val="0"/>
              </a:spcBef>
            </a:pPr>
            <a:r>
              <a:rPr lang="en-US" sz="3799">
                <a:solidFill>
                  <a:srgbClr val="000000"/>
                </a:solidFill>
                <a:latin typeface="Rasputin"/>
                <a:ea typeface="Rasputin"/>
                <a:cs typeface="Rasputin"/>
                <a:sym typeface="Rasputin"/>
              </a:rPr>
              <a:t>16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943A3A">
                <a:alpha val="100000"/>
              </a:srgbClr>
            </a:gs>
            <a:gs pos="100000">
              <a:srgbClr val="BF464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16209">
            <a:off x="-890667" y="4921459"/>
            <a:ext cx="8901994" cy="10457555"/>
          </a:xfrm>
          <a:custGeom>
            <a:avLst/>
            <a:gdLst/>
            <a:ahLst/>
            <a:cxnLst/>
            <a:rect l="l" t="t" r="r" b="b"/>
            <a:pathLst>
              <a:path w="8901994" h="10457555">
                <a:moveTo>
                  <a:pt x="0" y="0"/>
                </a:moveTo>
                <a:lnTo>
                  <a:pt x="8901993" y="0"/>
                </a:lnTo>
                <a:lnTo>
                  <a:pt x="8901993" y="10457555"/>
                </a:lnTo>
                <a:lnTo>
                  <a:pt x="0" y="1045755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8862409">
            <a:off x="11443547" y="-3756415"/>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2">
              <a:alphaModFix amt="41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475947" y="2156420"/>
            <a:ext cx="7556560" cy="6942205"/>
          </a:xfrm>
          <a:custGeom>
            <a:avLst/>
            <a:gdLst/>
            <a:ahLst/>
            <a:cxnLst/>
            <a:rect l="l" t="t" r="r" b="b"/>
            <a:pathLst>
              <a:path w="7556560" h="6942205">
                <a:moveTo>
                  <a:pt x="0" y="0"/>
                </a:moveTo>
                <a:lnTo>
                  <a:pt x="7556560" y="0"/>
                </a:lnTo>
                <a:lnTo>
                  <a:pt x="7556560" y="6942205"/>
                </a:lnTo>
                <a:lnTo>
                  <a:pt x="0" y="6942205"/>
                </a:lnTo>
                <a:lnTo>
                  <a:pt x="0" y="0"/>
                </a:lnTo>
                <a:close/>
              </a:path>
            </a:pathLst>
          </a:custGeom>
          <a:blipFill>
            <a:blip r:embed="rId4"/>
            <a:stretch>
              <a:fillRect l="-6678" t="-6411" r="-14320" b="-3399"/>
            </a:stretch>
          </a:blipFill>
        </p:spPr>
      </p:sp>
      <p:sp>
        <p:nvSpPr>
          <p:cNvPr id="5" name="TextBox 5"/>
          <p:cNvSpPr txBox="1"/>
          <p:nvPr/>
        </p:nvSpPr>
        <p:spPr>
          <a:xfrm>
            <a:off x="664481" y="357187"/>
            <a:ext cx="9616248" cy="1333500"/>
          </a:xfrm>
          <a:prstGeom prst="rect">
            <a:avLst/>
          </a:prstGeom>
        </p:spPr>
        <p:txBody>
          <a:bodyPr lIns="0" tIns="0" rIns="0" bIns="0" rtlCol="0" anchor="t">
            <a:spAutoFit/>
          </a:bodyPr>
          <a:lstStyle/>
          <a:p>
            <a:pPr algn="l">
              <a:lnSpc>
                <a:spcPts val="10440"/>
              </a:lnSpc>
            </a:pPr>
            <a:r>
              <a:rPr lang="en-US" sz="8700">
                <a:solidFill>
                  <a:srgbClr val="FFFFFF"/>
                </a:solidFill>
                <a:latin typeface="Rasputin"/>
                <a:ea typeface="Rasputin"/>
                <a:cs typeface="Rasputin"/>
                <a:sym typeface="Rasputin"/>
              </a:rPr>
              <a:t>ResNet50</a:t>
            </a:r>
          </a:p>
        </p:txBody>
      </p:sp>
      <p:sp>
        <p:nvSpPr>
          <p:cNvPr id="6" name="TextBox 6"/>
          <p:cNvSpPr txBox="1"/>
          <p:nvPr/>
        </p:nvSpPr>
        <p:spPr>
          <a:xfrm>
            <a:off x="4131020" y="1527770"/>
            <a:ext cx="2246414" cy="542925"/>
          </a:xfrm>
          <a:prstGeom prst="rect">
            <a:avLst/>
          </a:prstGeom>
        </p:spPr>
        <p:txBody>
          <a:bodyPr lIns="0" tIns="0" rIns="0" bIns="0" rtlCol="0" anchor="t">
            <a:spAutoFit/>
          </a:bodyPr>
          <a:lstStyle/>
          <a:p>
            <a:pPr algn="l">
              <a:lnSpc>
                <a:spcPts val="4200"/>
              </a:lnSpc>
            </a:pPr>
            <a:r>
              <a:rPr lang="en-US" sz="3500">
                <a:solidFill>
                  <a:srgbClr val="FFFFFF"/>
                </a:solidFill>
                <a:latin typeface="Rasputin"/>
                <a:ea typeface="Rasputin"/>
                <a:cs typeface="Rasputin"/>
                <a:sym typeface="Rasputin"/>
              </a:rPr>
              <a:t>LIS(300)</a:t>
            </a:r>
          </a:p>
        </p:txBody>
      </p:sp>
      <p:grpSp>
        <p:nvGrpSpPr>
          <p:cNvPr id="7" name="Group 7"/>
          <p:cNvGrpSpPr/>
          <p:nvPr/>
        </p:nvGrpSpPr>
        <p:grpSpPr>
          <a:xfrm>
            <a:off x="0" y="9564357"/>
            <a:ext cx="19430051" cy="585913"/>
            <a:chOff x="0" y="0"/>
            <a:chExt cx="25906735" cy="781217"/>
          </a:xfrm>
        </p:grpSpPr>
        <p:grpSp>
          <p:nvGrpSpPr>
            <p:cNvPr id="8" name="Group 8"/>
            <p:cNvGrpSpPr/>
            <p:nvPr/>
          </p:nvGrpSpPr>
          <p:grpSpPr>
            <a:xfrm>
              <a:off x="0" y="0"/>
              <a:ext cx="25906735" cy="781217"/>
              <a:chOff x="0" y="0"/>
              <a:chExt cx="4576633" cy="138008"/>
            </a:xfrm>
          </p:grpSpPr>
          <p:sp>
            <p:nvSpPr>
              <p:cNvPr id="9" name="Freeform 9"/>
              <p:cNvSpPr/>
              <p:nvPr/>
            </p:nvSpPr>
            <p:spPr>
              <a:xfrm>
                <a:off x="0" y="0"/>
                <a:ext cx="4576633" cy="138008"/>
              </a:xfrm>
              <a:custGeom>
                <a:avLst/>
                <a:gdLst/>
                <a:ahLst/>
                <a:cxnLst/>
                <a:rect l="l" t="t" r="r" b="b"/>
                <a:pathLst>
                  <a:path w="4576633" h="138008">
                    <a:moveTo>
                      <a:pt x="0" y="0"/>
                    </a:moveTo>
                    <a:lnTo>
                      <a:pt x="4576633" y="0"/>
                    </a:lnTo>
                    <a:lnTo>
                      <a:pt x="4576633" y="138008"/>
                    </a:lnTo>
                    <a:lnTo>
                      <a:pt x="0" y="138008"/>
                    </a:lnTo>
                    <a:close/>
                  </a:path>
                </a:pathLst>
              </a:custGeom>
              <a:solidFill>
                <a:srgbClr val="FFFFFF"/>
              </a:solidFill>
            </p:spPr>
          </p:sp>
          <p:sp>
            <p:nvSpPr>
              <p:cNvPr id="10" name="TextBox 10"/>
              <p:cNvSpPr txBox="1"/>
              <p:nvPr/>
            </p:nvSpPr>
            <p:spPr>
              <a:xfrm>
                <a:off x="0" y="-38100"/>
                <a:ext cx="4576633" cy="176108"/>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421650" y="-9293"/>
              <a:ext cx="24239128" cy="714079"/>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Results</a:t>
              </a:r>
            </a:p>
          </p:txBody>
        </p:sp>
      </p:grpSp>
      <p:graphicFrame>
        <p:nvGraphicFramePr>
          <p:cNvPr id="12" name="Table 12"/>
          <p:cNvGraphicFramePr>
            <a:graphicFrameLocks noGrp="1"/>
          </p:cNvGraphicFramePr>
          <p:nvPr/>
        </p:nvGraphicFramePr>
        <p:xfrm>
          <a:off x="9338520" y="3664465"/>
          <a:ext cx="7847905" cy="3553296"/>
        </p:xfrm>
        <a:graphic>
          <a:graphicData uri="http://schemas.openxmlformats.org/drawingml/2006/table">
            <a:tbl>
              <a:tblPr/>
              <a:tblGrid>
                <a:gridCol w="1974265">
                  <a:extLst>
                    <a:ext uri="{9D8B030D-6E8A-4147-A177-3AD203B41FA5}">
                      <a16:colId xmlns:a16="http://schemas.microsoft.com/office/drawing/2014/main" val="20000"/>
                    </a:ext>
                  </a:extLst>
                </a:gridCol>
                <a:gridCol w="1468410">
                  <a:extLst>
                    <a:ext uri="{9D8B030D-6E8A-4147-A177-3AD203B41FA5}">
                      <a16:colId xmlns:a16="http://schemas.microsoft.com/office/drawing/2014/main" val="20001"/>
                    </a:ext>
                  </a:extLst>
                </a:gridCol>
                <a:gridCol w="1468410">
                  <a:extLst>
                    <a:ext uri="{9D8B030D-6E8A-4147-A177-3AD203B41FA5}">
                      <a16:colId xmlns:a16="http://schemas.microsoft.com/office/drawing/2014/main" val="20002"/>
                    </a:ext>
                  </a:extLst>
                </a:gridCol>
                <a:gridCol w="1468410">
                  <a:extLst>
                    <a:ext uri="{9D8B030D-6E8A-4147-A177-3AD203B41FA5}">
                      <a16:colId xmlns:a16="http://schemas.microsoft.com/office/drawing/2014/main" val="20003"/>
                    </a:ext>
                  </a:extLst>
                </a:gridCol>
                <a:gridCol w="1468410">
                  <a:extLst>
                    <a:ext uri="{9D8B030D-6E8A-4147-A177-3AD203B41FA5}">
                      <a16:colId xmlns:a16="http://schemas.microsoft.com/office/drawing/2014/main" val="20004"/>
                    </a:ext>
                  </a:extLst>
                </a:gridCol>
              </a:tblGrid>
              <a:tr h="921533">
                <a:tc>
                  <a:txBody>
                    <a:bodyPr/>
                    <a:lstStyle/>
                    <a:p>
                      <a:pPr algn="ctr">
                        <a:lnSpc>
                          <a:spcPts val="2239"/>
                        </a:lnSpc>
                        <a:defRPr/>
                      </a:pPr>
                      <a:r>
                        <a:rPr lang="en-US" sz="1599" b="1">
                          <a:solidFill>
                            <a:srgbClr val="FFFFFF"/>
                          </a:solidFill>
                          <a:latin typeface="Quicksand Bold"/>
                          <a:ea typeface="Quicksand Bold"/>
                          <a:cs typeface="Quicksand Bold"/>
                          <a:sym typeface="Quicksand Bold"/>
                        </a:rPr>
                        <a:t>Batch/Epochs</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970C24"/>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Accuracy</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970C24"/>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Precision</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970C24"/>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Recall</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970C24"/>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F1 Score</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970C24"/>
                    </a:solidFill>
                  </a:tcPr>
                </a:tc>
                <a:extLst>
                  <a:ext uri="{0D108BD9-81ED-4DB2-BD59-A6C34878D82A}">
                    <a16:rowId xmlns:a16="http://schemas.microsoft.com/office/drawing/2014/main" val="10000"/>
                  </a:ext>
                </a:extLst>
              </a:tr>
              <a:tr h="856913">
                <a:tc>
                  <a:txBody>
                    <a:bodyPr/>
                    <a:lstStyle/>
                    <a:p>
                      <a:pPr algn="ctr">
                        <a:lnSpc>
                          <a:spcPts val="2799"/>
                        </a:lnSpc>
                        <a:defRPr/>
                      </a:pPr>
                      <a:r>
                        <a:rPr lang="en-US" sz="1999">
                          <a:solidFill>
                            <a:srgbClr val="000000"/>
                          </a:solidFill>
                          <a:latin typeface="Quicksand"/>
                          <a:ea typeface="Quicksand"/>
                          <a:cs typeface="Quicksand"/>
                          <a:sym typeface="Quicksand"/>
                        </a:rPr>
                        <a:t>16/10</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extLst>
                  <a:ext uri="{0D108BD9-81ED-4DB2-BD59-A6C34878D82A}">
                    <a16:rowId xmlns:a16="http://schemas.microsoft.com/office/drawing/2014/main" val="10001"/>
                  </a:ext>
                </a:extLst>
              </a:tr>
              <a:tr h="887425">
                <a:tc>
                  <a:txBody>
                    <a:bodyPr/>
                    <a:lstStyle/>
                    <a:p>
                      <a:pPr algn="ctr">
                        <a:lnSpc>
                          <a:spcPts val="2799"/>
                        </a:lnSpc>
                        <a:defRPr/>
                      </a:pPr>
                      <a:r>
                        <a:rPr lang="en-US" sz="1999">
                          <a:solidFill>
                            <a:srgbClr val="000000"/>
                          </a:solidFill>
                          <a:latin typeface="Quicksand"/>
                          <a:ea typeface="Quicksand"/>
                          <a:cs typeface="Quicksand"/>
                          <a:sym typeface="Quicksand"/>
                        </a:rPr>
                        <a:t>32/15</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extLst>
                  <a:ext uri="{0D108BD9-81ED-4DB2-BD59-A6C34878D82A}">
                    <a16:rowId xmlns:a16="http://schemas.microsoft.com/office/drawing/2014/main" val="10002"/>
                  </a:ext>
                </a:extLst>
              </a:tr>
              <a:tr h="887425">
                <a:tc>
                  <a:txBody>
                    <a:bodyPr/>
                    <a:lstStyle/>
                    <a:p>
                      <a:pPr algn="ctr">
                        <a:lnSpc>
                          <a:spcPts val="2799"/>
                        </a:lnSpc>
                        <a:defRPr/>
                      </a:pPr>
                      <a:r>
                        <a:rPr lang="en-US" sz="1999">
                          <a:solidFill>
                            <a:srgbClr val="000000"/>
                          </a:solidFill>
                          <a:latin typeface="Quicksand"/>
                          <a:ea typeface="Quicksand"/>
                          <a:cs typeface="Quicksand"/>
                          <a:sym typeface="Quicksand"/>
                        </a:rPr>
                        <a:t>64/20</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0.97</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0.97</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0.97</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0.97</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extLst>
                  <a:ext uri="{0D108BD9-81ED-4DB2-BD59-A6C34878D82A}">
                    <a16:rowId xmlns:a16="http://schemas.microsoft.com/office/drawing/2014/main" val="10003"/>
                  </a:ext>
                </a:extLst>
              </a:tr>
            </a:tbl>
          </a:graphicData>
        </a:graphic>
      </p:graphicFrame>
      <p:sp>
        <p:nvSpPr>
          <p:cNvPr id="13" name="TextBox 13"/>
          <p:cNvSpPr txBox="1"/>
          <p:nvPr/>
        </p:nvSpPr>
        <p:spPr>
          <a:xfrm>
            <a:off x="17600912" y="9448690"/>
            <a:ext cx="447357" cy="693421"/>
          </a:xfrm>
          <a:prstGeom prst="rect">
            <a:avLst/>
          </a:prstGeom>
        </p:spPr>
        <p:txBody>
          <a:bodyPr lIns="0" tIns="0" rIns="0" bIns="0" rtlCol="0" anchor="t">
            <a:spAutoFit/>
          </a:bodyPr>
          <a:lstStyle/>
          <a:p>
            <a:pPr algn="ctr">
              <a:lnSpc>
                <a:spcPts val="5699"/>
              </a:lnSpc>
              <a:spcBef>
                <a:spcPct val="0"/>
              </a:spcBef>
            </a:pPr>
            <a:r>
              <a:rPr lang="en-US" sz="3799">
                <a:solidFill>
                  <a:srgbClr val="000000"/>
                </a:solidFill>
                <a:latin typeface="Rasputin"/>
                <a:ea typeface="Rasputin"/>
                <a:cs typeface="Rasputin"/>
                <a:sym typeface="Rasputin"/>
              </a:rPr>
              <a:t>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943A3A">
                <a:alpha val="100000"/>
              </a:srgbClr>
            </a:gs>
            <a:gs pos="100000">
              <a:srgbClr val="BF464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16209">
            <a:off x="-890667" y="4921459"/>
            <a:ext cx="8901994" cy="10457555"/>
          </a:xfrm>
          <a:custGeom>
            <a:avLst/>
            <a:gdLst/>
            <a:ahLst/>
            <a:cxnLst/>
            <a:rect l="l" t="t" r="r" b="b"/>
            <a:pathLst>
              <a:path w="8901994" h="10457555">
                <a:moveTo>
                  <a:pt x="0" y="0"/>
                </a:moveTo>
                <a:lnTo>
                  <a:pt x="8901993" y="0"/>
                </a:lnTo>
                <a:lnTo>
                  <a:pt x="8901993" y="10457555"/>
                </a:lnTo>
                <a:lnTo>
                  <a:pt x="0" y="1045755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8862409">
            <a:off x="11443547" y="-3756415"/>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2">
              <a:alphaModFix amt="41000"/>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0" y="9564357"/>
            <a:ext cx="19430051" cy="585913"/>
            <a:chOff x="0" y="0"/>
            <a:chExt cx="25906735" cy="781217"/>
          </a:xfrm>
        </p:grpSpPr>
        <p:grpSp>
          <p:nvGrpSpPr>
            <p:cNvPr id="5" name="Group 5"/>
            <p:cNvGrpSpPr/>
            <p:nvPr/>
          </p:nvGrpSpPr>
          <p:grpSpPr>
            <a:xfrm>
              <a:off x="0" y="0"/>
              <a:ext cx="25906735" cy="781217"/>
              <a:chOff x="0" y="0"/>
              <a:chExt cx="4576633" cy="138008"/>
            </a:xfrm>
          </p:grpSpPr>
          <p:sp>
            <p:nvSpPr>
              <p:cNvPr id="6" name="Freeform 6"/>
              <p:cNvSpPr/>
              <p:nvPr/>
            </p:nvSpPr>
            <p:spPr>
              <a:xfrm>
                <a:off x="0" y="0"/>
                <a:ext cx="4576633" cy="138008"/>
              </a:xfrm>
              <a:custGeom>
                <a:avLst/>
                <a:gdLst/>
                <a:ahLst/>
                <a:cxnLst/>
                <a:rect l="l" t="t" r="r" b="b"/>
                <a:pathLst>
                  <a:path w="4576633" h="138008">
                    <a:moveTo>
                      <a:pt x="0" y="0"/>
                    </a:moveTo>
                    <a:lnTo>
                      <a:pt x="4576633" y="0"/>
                    </a:lnTo>
                    <a:lnTo>
                      <a:pt x="4576633" y="138008"/>
                    </a:lnTo>
                    <a:lnTo>
                      <a:pt x="0" y="138008"/>
                    </a:lnTo>
                    <a:close/>
                  </a:path>
                </a:pathLst>
              </a:custGeom>
              <a:solidFill>
                <a:srgbClr val="FFFFFF"/>
              </a:solidFill>
            </p:spPr>
          </p:sp>
          <p:sp>
            <p:nvSpPr>
              <p:cNvPr id="7" name="TextBox 7"/>
              <p:cNvSpPr txBox="1"/>
              <p:nvPr/>
            </p:nvSpPr>
            <p:spPr>
              <a:xfrm>
                <a:off x="0" y="-38100"/>
                <a:ext cx="4576633" cy="176108"/>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421650" y="-9293"/>
              <a:ext cx="24239128" cy="714079"/>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Results</a:t>
              </a:r>
            </a:p>
          </p:txBody>
        </p:sp>
      </p:grpSp>
      <p:sp>
        <p:nvSpPr>
          <p:cNvPr id="9" name="Freeform 9"/>
          <p:cNvSpPr/>
          <p:nvPr/>
        </p:nvSpPr>
        <p:spPr>
          <a:xfrm>
            <a:off x="4339570" y="1690688"/>
            <a:ext cx="1775914" cy="2367885"/>
          </a:xfrm>
          <a:custGeom>
            <a:avLst/>
            <a:gdLst/>
            <a:ahLst/>
            <a:cxnLst/>
            <a:rect l="l" t="t" r="r" b="b"/>
            <a:pathLst>
              <a:path w="1775914" h="2367885">
                <a:moveTo>
                  <a:pt x="0" y="0"/>
                </a:moveTo>
                <a:lnTo>
                  <a:pt x="1775914" y="0"/>
                </a:lnTo>
                <a:lnTo>
                  <a:pt x="1775914" y="2367885"/>
                </a:lnTo>
                <a:lnTo>
                  <a:pt x="0" y="2367885"/>
                </a:lnTo>
                <a:lnTo>
                  <a:pt x="0" y="0"/>
                </a:lnTo>
                <a:close/>
              </a:path>
            </a:pathLst>
          </a:custGeom>
          <a:blipFill>
            <a:blip r:embed="rId4"/>
            <a:stretch>
              <a:fillRect l="-97015" t="-61758" r="-205239" b="-7942"/>
            </a:stretch>
          </a:blipFill>
        </p:spPr>
      </p:sp>
      <p:sp>
        <p:nvSpPr>
          <p:cNvPr id="10" name="Freeform 10"/>
          <p:cNvSpPr/>
          <p:nvPr/>
        </p:nvSpPr>
        <p:spPr>
          <a:xfrm>
            <a:off x="7516249" y="1634908"/>
            <a:ext cx="1699840" cy="2367885"/>
          </a:xfrm>
          <a:custGeom>
            <a:avLst/>
            <a:gdLst/>
            <a:ahLst/>
            <a:cxnLst/>
            <a:rect l="l" t="t" r="r" b="b"/>
            <a:pathLst>
              <a:path w="1699840" h="2367885">
                <a:moveTo>
                  <a:pt x="0" y="0"/>
                </a:moveTo>
                <a:lnTo>
                  <a:pt x="1699840" y="0"/>
                </a:lnTo>
                <a:lnTo>
                  <a:pt x="1699840" y="2367885"/>
                </a:lnTo>
                <a:lnTo>
                  <a:pt x="0" y="2367885"/>
                </a:lnTo>
                <a:lnTo>
                  <a:pt x="0" y="0"/>
                </a:lnTo>
                <a:close/>
              </a:path>
            </a:pathLst>
          </a:custGeom>
          <a:blipFill>
            <a:blip r:embed="rId5"/>
            <a:stretch>
              <a:fillRect l="-143612" t="-38630" r="-104969" b="-2127"/>
            </a:stretch>
          </a:blipFill>
        </p:spPr>
      </p:sp>
      <p:sp>
        <p:nvSpPr>
          <p:cNvPr id="11" name="Freeform 11"/>
          <p:cNvSpPr/>
          <p:nvPr/>
        </p:nvSpPr>
        <p:spPr>
          <a:xfrm>
            <a:off x="7506092" y="4161950"/>
            <a:ext cx="1673423" cy="2367885"/>
          </a:xfrm>
          <a:custGeom>
            <a:avLst/>
            <a:gdLst/>
            <a:ahLst/>
            <a:cxnLst/>
            <a:rect l="l" t="t" r="r" b="b"/>
            <a:pathLst>
              <a:path w="1673423" h="2367885">
                <a:moveTo>
                  <a:pt x="0" y="0"/>
                </a:moveTo>
                <a:lnTo>
                  <a:pt x="1673422" y="0"/>
                </a:lnTo>
                <a:lnTo>
                  <a:pt x="1673422" y="2367885"/>
                </a:lnTo>
                <a:lnTo>
                  <a:pt x="0" y="2367885"/>
                </a:lnTo>
                <a:lnTo>
                  <a:pt x="0" y="0"/>
                </a:lnTo>
                <a:close/>
              </a:path>
            </a:pathLst>
          </a:custGeom>
          <a:blipFill>
            <a:blip r:embed="rId6"/>
            <a:stretch>
              <a:fillRect l="-42212" t="-4703" r="-5943"/>
            </a:stretch>
          </a:blipFill>
        </p:spPr>
      </p:sp>
      <p:sp>
        <p:nvSpPr>
          <p:cNvPr id="12" name="Freeform 12"/>
          <p:cNvSpPr/>
          <p:nvPr/>
        </p:nvSpPr>
        <p:spPr>
          <a:xfrm>
            <a:off x="4370023" y="4193370"/>
            <a:ext cx="1653108" cy="2335217"/>
          </a:xfrm>
          <a:custGeom>
            <a:avLst/>
            <a:gdLst/>
            <a:ahLst/>
            <a:cxnLst/>
            <a:rect l="l" t="t" r="r" b="b"/>
            <a:pathLst>
              <a:path w="1653108" h="2335217">
                <a:moveTo>
                  <a:pt x="0" y="0"/>
                </a:moveTo>
                <a:lnTo>
                  <a:pt x="1653108" y="0"/>
                </a:lnTo>
                <a:lnTo>
                  <a:pt x="1653108" y="2335216"/>
                </a:lnTo>
                <a:lnTo>
                  <a:pt x="0" y="2335216"/>
                </a:lnTo>
                <a:lnTo>
                  <a:pt x="0" y="0"/>
                </a:lnTo>
                <a:close/>
              </a:path>
            </a:pathLst>
          </a:custGeom>
          <a:blipFill>
            <a:blip r:embed="rId7"/>
            <a:stretch>
              <a:fillRect l="-5985" t="-1427" r="-40115" b="-1997"/>
            </a:stretch>
          </a:blipFill>
        </p:spPr>
      </p:sp>
      <p:sp>
        <p:nvSpPr>
          <p:cNvPr id="13" name="Freeform 13"/>
          <p:cNvSpPr/>
          <p:nvPr/>
        </p:nvSpPr>
        <p:spPr>
          <a:xfrm>
            <a:off x="10624170" y="4114931"/>
            <a:ext cx="1796937" cy="2392245"/>
          </a:xfrm>
          <a:custGeom>
            <a:avLst/>
            <a:gdLst/>
            <a:ahLst/>
            <a:cxnLst/>
            <a:rect l="l" t="t" r="r" b="b"/>
            <a:pathLst>
              <a:path w="1796937" h="2392245">
                <a:moveTo>
                  <a:pt x="0" y="0"/>
                </a:moveTo>
                <a:lnTo>
                  <a:pt x="1796937" y="0"/>
                </a:lnTo>
                <a:lnTo>
                  <a:pt x="1796937" y="2392244"/>
                </a:lnTo>
                <a:lnTo>
                  <a:pt x="0" y="2392244"/>
                </a:lnTo>
                <a:lnTo>
                  <a:pt x="0" y="0"/>
                </a:lnTo>
                <a:close/>
              </a:path>
            </a:pathLst>
          </a:custGeom>
          <a:blipFill>
            <a:blip r:embed="rId8"/>
            <a:stretch>
              <a:fillRect l="-27540" t="-2581" r="-13097" b="-3058"/>
            </a:stretch>
          </a:blipFill>
        </p:spPr>
      </p:sp>
      <p:sp>
        <p:nvSpPr>
          <p:cNvPr id="14" name="Freeform 14"/>
          <p:cNvSpPr/>
          <p:nvPr/>
        </p:nvSpPr>
        <p:spPr>
          <a:xfrm>
            <a:off x="12383769" y="6787798"/>
            <a:ext cx="1674948" cy="2380227"/>
          </a:xfrm>
          <a:custGeom>
            <a:avLst/>
            <a:gdLst/>
            <a:ahLst/>
            <a:cxnLst/>
            <a:rect l="l" t="t" r="r" b="b"/>
            <a:pathLst>
              <a:path w="1674948" h="2380227">
                <a:moveTo>
                  <a:pt x="0" y="0"/>
                </a:moveTo>
                <a:lnTo>
                  <a:pt x="1674948" y="0"/>
                </a:lnTo>
                <a:lnTo>
                  <a:pt x="1674948" y="2380227"/>
                </a:lnTo>
                <a:lnTo>
                  <a:pt x="0" y="2380227"/>
                </a:lnTo>
                <a:lnTo>
                  <a:pt x="0" y="0"/>
                </a:lnTo>
                <a:close/>
              </a:path>
            </a:pathLst>
          </a:custGeom>
          <a:blipFill>
            <a:blip r:embed="rId9"/>
            <a:stretch>
              <a:fillRect l="-57369" r="-55621"/>
            </a:stretch>
          </a:blipFill>
        </p:spPr>
      </p:sp>
      <p:sp>
        <p:nvSpPr>
          <p:cNvPr id="15" name="Freeform 15"/>
          <p:cNvSpPr/>
          <p:nvPr/>
        </p:nvSpPr>
        <p:spPr>
          <a:xfrm>
            <a:off x="15535092" y="6772737"/>
            <a:ext cx="1721281" cy="2395288"/>
          </a:xfrm>
          <a:custGeom>
            <a:avLst/>
            <a:gdLst/>
            <a:ahLst/>
            <a:cxnLst/>
            <a:rect l="l" t="t" r="r" b="b"/>
            <a:pathLst>
              <a:path w="1721281" h="2395288">
                <a:moveTo>
                  <a:pt x="0" y="0"/>
                </a:moveTo>
                <a:lnTo>
                  <a:pt x="1721281" y="0"/>
                </a:lnTo>
                <a:lnTo>
                  <a:pt x="1721281" y="2395288"/>
                </a:lnTo>
                <a:lnTo>
                  <a:pt x="0" y="2395288"/>
                </a:lnTo>
                <a:lnTo>
                  <a:pt x="0" y="0"/>
                </a:lnTo>
                <a:close/>
              </a:path>
            </a:pathLst>
          </a:custGeom>
          <a:blipFill>
            <a:blip r:embed="rId10"/>
            <a:stretch>
              <a:fillRect l="-54838" r="-53729"/>
            </a:stretch>
          </a:blipFill>
        </p:spPr>
      </p:sp>
      <p:sp>
        <p:nvSpPr>
          <p:cNvPr id="16" name="Freeform 16"/>
          <p:cNvSpPr/>
          <p:nvPr/>
        </p:nvSpPr>
        <p:spPr>
          <a:xfrm>
            <a:off x="4339570" y="6923240"/>
            <a:ext cx="1687989" cy="2244785"/>
          </a:xfrm>
          <a:custGeom>
            <a:avLst/>
            <a:gdLst/>
            <a:ahLst/>
            <a:cxnLst/>
            <a:rect l="l" t="t" r="r" b="b"/>
            <a:pathLst>
              <a:path w="1687989" h="2244785">
                <a:moveTo>
                  <a:pt x="0" y="0"/>
                </a:moveTo>
                <a:lnTo>
                  <a:pt x="1687989" y="0"/>
                </a:lnTo>
                <a:lnTo>
                  <a:pt x="1687989" y="2244785"/>
                </a:lnTo>
                <a:lnTo>
                  <a:pt x="0" y="2244785"/>
                </a:lnTo>
                <a:lnTo>
                  <a:pt x="0" y="0"/>
                </a:lnTo>
                <a:close/>
              </a:path>
            </a:pathLst>
          </a:custGeom>
          <a:blipFill>
            <a:blip r:embed="rId11"/>
            <a:stretch>
              <a:fillRect l="-49188" t="-1263" r="-52648"/>
            </a:stretch>
          </a:blipFill>
        </p:spPr>
      </p:sp>
      <p:sp>
        <p:nvSpPr>
          <p:cNvPr id="17" name="Freeform 17"/>
          <p:cNvSpPr/>
          <p:nvPr/>
        </p:nvSpPr>
        <p:spPr>
          <a:xfrm>
            <a:off x="7564417" y="6917543"/>
            <a:ext cx="1615097" cy="2340757"/>
          </a:xfrm>
          <a:custGeom>
            <a:avLst/>
            <a:gdLst/>
            <a:ahLst/>
            <a:cxnLst/>
            <a:rect l="l" t="t" r="r" b="b"/>
            <a:pathLst>
              <a:path w="1615097" h="2340757">
                <a:moveTo>
                  <a:pt x="0" y="0"/>
                </a:moveTo>
                <a:lnTo>
                  <a:pt x="1615097" y="0"/>
                </a:lnTo>
                <a:lnTo>
                  <a:pt x="1615097" y="2340757"/>
                </a:lnTo>
                <a:lnTo>
                  <a:pt x="0" y="2340757"/>
                </a:lnTo>
                <a:lnTo>
                  <a:pt x="0" y="0"/>
                </a:lnTo>
                <a:close/>
              </a:path>
            </a:pathLst>
          </a:custGeom>
          <a:blipFill>
            <a:blip r:embed="rId12"/>
            <a:stretch>
              <a:fillRect l="-56486" r="-60734"/>
            </a:stretch>
          </a:blipFill>
        </p:spPr>
      </p:sp>
      <p:sp>
        <p:nvSpPr>
          <p:cNvPr id="18" name="TextBox 18"/>
          <p:cNvSpPr txBox="1"/>
          <p:nvPr/>
        </p:nvSpPr>
        <p:spPr>
          <a:xfrm>
            <a:off x="664481" y="357187"/>
            <a:ext cx="9616248" cy="1333500"/>
          </a:xfrm>
          <a:prstGeom prst="rect">
            <a:avLst/>
          </a:prstGeom>
        </p:spPr>
        <p:txBody>
          <a:bodyPr lIns="0" tIns="0" rIns="0" bIns="0" rtlCol="0" anchor="t">
            <a:spAutoFit/>
          </a:bodyPr>
          <a:lstStyle/>
          <a:p>
            <a:pPr algn="l">
              <a:lnSpc>
                <a:spcPts val="10440"/>
              </a:lnSpc>
            </a:pPr>
            <a:r>
              <a:rPr lang="en-US" sz="8700">
                <a:solidFill>
                  <a:srgbClr val="FFFFFF"/>
                </a:solidFill>
                <a:latin typeface="Rasputin"/>
                <a:ea typeface="Rasputin"/>
                <a:cs typeface="Rasputin"/>
                <a:sym typeface="Rasputin"/>
              </a:rPr>
              <a:t>ResNet50</a:t>
            </a:r>
          </a:p>
        </p:txBody>
      </p:sp>
      <p:sp>
        <p:nvSpPr>
          <p:cNvPr id="19" name="TextBox 19"/>
          <p:cNvSpPr txBox="1"/>
          <p:nvPr/>
        </p:nvSpPr>
        <p:spPr>
          <a:xfrm>
            <a:off x="1028700" y="2395538"/>
            <a:ext cx="1832134" cy="6067425"/>
          </a:xfrm>
          <a:prstGeom prst="rect">
            <a:avLst/>
          </a:prstGeom>
        </p:spPr>
        <p:txBody>
          <a:bodyPr lIns="0" tIns="0" rIns="0" bIns="0" rtlCol="0" anchor="t">
            <a:spAutoFit/>
          </a:bodyPr>
          <a:lstStyle/>
          <a:p>
            <a:pPr algn="ctr">
              <a:lnSpc>
                <a:spcPts val="8039"/>
              </a:lnSpc>
            </a:pPr>
            <a:r>
              <a:rPr lang="en-US" sz="6699">
                <a:solidFill>
                  <a:srgbClr val="FCFFFA"/>
                </a:solidFill>
                <a:latin typeface="Rasputin Light"/>
                <a:ea typeface="Rasputin Light"/>
                <a:cs typeface="Rasputin Light"/>
                <a:sym typeface="Rasputin Light"/>
              </a:rPr>
              <a:t>BSL</a:t>
            </a:r>
          </a:p>
          <a:p>
            <a:pPr algn="ctr">
              <a:lnSpc>
                <a:spcPts val="5040"/>
              </a:lnSpc>
            </a:pPr>
            <a:endParaRPr lang="en-US" sz="6699">
              <a:solidFill>
                <a:srgbClr val="FCFFFA"/>
              </a:solidFill>
              <a:latin typeface="Rasputin Light"/>
              <a:ea typeface="Rasputin Light"/>
              <a:cs typeface="Rasputin Light"/>
              <a:sym typeface="Rasputin Light"/>
            </a:endParaRPr>
          </a:p>
          <a:p>
            <a:pPr algn="ctr">
              <a:lnSpc>
                <a:spcPts val="6600"/>
              </a:lnSpc>
            </a:pPr>
            <a:endParaRPr lang="en-US" sz="6699">
              <a:solidFill>
                <a:srgbClr val="FCFFFA"/>
              </a:solidFill>
              <a:latin typeface="Rasputin Light"/>
              <a:ea typeface="Rasputin Light"/>
              <a:cs typeface="Rasputin Light"/>
              <a:sym typeface="Rasputin Light"/>
            </a:endParaRPr>
          </a:p>
          <a:p>
            <a:pPr algn="ctr">
              <a:lnSpc>
                <a:spcPts val="8040"/>
              </a:lnSpc>
            </a:pPr>
            <a:r>
              <a:rPr lang="en-US" sz="6700">
                <a:solidFill>
                  <a:srgbClr val="FCFFFA"/>
                </a:solidFill>
                <a:latin typeface="Rasputin Light"/>
                <a:ea typeface="Rasputin Light"/>
                <a:cs typeface="Rasputin Light"/>
                <a:sym typeface="Rasputin Light"/>
              </a:rPr>
              <a:t>ASL</a:t>
            </a:r>
          </a:p>
          <a:p>
            <a:pPr algn="ctr">
              <a:lnSpc>
                <a:spcPts val="8880"/>
              </a:lnSpc>
            </a:pPr>
            <a:endParaRPr lang="en-US" sz="6700">
              <a:solidFill>
                <a:srgbClr val="FCFFFA"/>
              </a:solidFill>
              <a:latin typeface="Rasputin Light"/>
              <a:ea typeface="Rasputin Light"/>
              <a:cs typeface="Rasputin Light"/>
              <a:sym typeface="Rasputin Light"/>
            </a:endParaRPr>
          </a:p>
          <a:p>
            <a:pPr algn="ctr">
              <a:lnSpc>
                <a:spcPts val="3120"/>
              </a:lnSpc>
            </a:pPr>
            <a:endParaRPr lang="en-US" sz="6700">
              <a:solidFill>
                <a:srgbClr val="FCFFFA"/>
              </a:solidFill>
              <a:latin typeface="Rasputin Light"/>
              <a:ea typeface="Rasputin Light"/>
              <a:cs typeface="Rasputin Light"/>
              <a:sym typeface="Rasputin Light"/>
            </a:endParaRPr>
          </a:p>
          <a:p>
            <a:pPr algn="ctr">
              <a:lnSpc>
                <a:spcPts val="8040"/>
              </a:lnSpc>
              <a:spcBef>
                <a:spcPct val="0"/>
              </a:spcBef>
            </a:pPr>
            <a:r>
              <a:rPr lang="en-US" sz="6700">
                <a:solidFill>
                  <a:srgbClr val="FCFFFA"/>
                </a:solidFill>
                <a:latin typeface="Rasputin Light"/>
                <a:ea typeface="Rasputin Light"/>
                <a:cs typeface="Rasputin Light"/>
                <a:sym typeface="Rasputin Light"/>
              </a:rPr>
              <a:t>LIS</a:t>
            </a:r>
          </a:p>
        </p:txBody>
      </p:sp>
      <p:sp>
        <p:nvSpPr>
          <p:cNvPr id="20" name="TextBox 20"/>
          <p:cNvSpPr txBox="1"/>
          <p:nvPr/>
        </p:nvSpPr>
        <p:spPr>
          <a:xfrm>
            <a:off x="6334884" y="2593643"/>
            <a:ext cx="490156" cy="552450"/>
          </a:xfrm>
          <a:prstGeom prst="rect">
            <a:avLst/>
          </a:prstGeom>
        </p:spPr>
        <p:txBody>
          <a:bodyPr lIns="0" tIns="0" rIns="0" bIns="0" rtlCol="0" anchor="t">
            <a:spAutoFit/>
          </a:bodyPr>
          <a:lstStyle/>
          <a:p>
            <a:pPr algn="ctr">
              <a:lnSpc>
                <a:spcPts val="4320"/>
              </a:lnSpc>
              <a:spcBef>
                <a:spcPct val="0"/>
              </a:spcBef>
            </a:pPr>
            <a:r>
              <a:rPr lang="en-US" sz="3600">
                <a:solidFill>
                  <a:srgbClr val="FFFFFF"/>
                </a:solidFill>
                <a:latin typeface="Rasputin Light"/>
                <a:ea typeface="Rasputin Light"/>
                <a:cs typeface="Rasputin Light"/>
                <a:sym typeface="Rasputin Light"/>
              </a:rPr>
              <a:t>M</a:t>
            </a:r>
          </a:p>
        </p:txBody>
      </p:sp>
      <p:sp>
        <p:nvSpPr>
          <p:cNvPr id="21" name="TextBox 21"/>
          <p:cNvSpPr txBox="1"/>
          <p:nvPr/>
        </p:nvSpPr>
        <p:spPr>
          <a:xfrm>
            <a:off x="9443832" y="2593643"/>
            <a:ext cx="360331" cy="552450"/>
          </a:xfrm>
          <a:prstGeom prst="rect">
            <a:avLst/>
          </a:prstGeom>
        </p:spPr>
        <p:txBody>
          <a:bodyPr lIns="0" tIns="0" rIns="0" bIns="0" rtlCol="0" anchor="t">
            <a:spAutoFit/>
          </a:bodyPr>
          <a:lstStyle/>
          <a:p>
            <a:pPr algn="ctr">
              <a:lnSpc>
                <a:spcPts val="4320"/>
              </a:lnSpc>
              <a:spcBef>
                <a:spcPct val="0"/>
              </a:spcBef>
            </a:pPr>
            <a:r>
              <a:rPr lang="en-US" sz="3600">
                <a:solidFill>
                  <a:srgbClr val="FFFFFF"/>
                </a:solidFill>
                <a:latin typeface="Rasputin Light"/>
                <a:ea typeface="Rasputin Light"/>
                <a:cs typeface="Rasputin Light"/>
                <a:sym typeface="Rasputin Light"/>
              </a:rPr>
              <a:t>N</a:t>
            </a:r>
          </a:p>
        </p:txBody>
      </p:sp>
      <p:sp>
        <p:nvSpPr>
          <p:cNvPr id="22" name="TextBox 22"/>
          <p:cNvSpPr txBox="1"/>
          <p:nvPr/>
        </p:nvSpPr>
        <p:spPr>
          <a:xfrm>
            <a:off x="9443832" y="5052725"/>
            <a:ext cx="351663" cy="552450"/>
          </a:xfrm>
          <a:prstGeom prst="rect">
            <a:avLst/>
          </a:prstGeom>
        </p:spPr>
        <p:txBody>
          <a:bodyPr lIns="0" tIns="0" rIns="0" bIns="0" rtlCol="0" anchor="t">
            <a:spAutoFit/>
          </a:bodyPr>
          <a:lstStyle/>
          <a:p>
            <a:pPr algn="ctr">
              <a:lnSpc>
                <a:spcPts val="4320"/>
              </a:lnSpc>
              <a:spcBef>
                <a:spcPct val="0"/>
              </a:spcBef>
            </a:pPr>
            <a:r>
              <a:rPr lang="en-US" sz="3600">
                <a:solidFill>
                  <a:srgbClr val="FFFFFF"/>
                </a:solidFill>
                <a:latin typeface="Rasputin Light"/>
                <a:ea typeface="Rasputin Light"/>
                <a:cs typeface="Rasputin Light"/>
                <a:sym typeface="Rasputin Light"/>
              </a:rPr>
              <a:t>U</a:t>
            </a:r>
          </a:p>
        </p:txBody>
      </p:sp>
      <p:sp>
        <p:nvSpPr>
          <p:cNvPr id="23" name="TextBox 23"/>
          <p:cNvSpPr txBox="1"/>
          <p:nvPr/>
        </p:nvSpPr>
        <p:spPr>
          <a:xfrm>
            <a:off x="6334884" y="5157787"/>
            <a:ext cx="347091" cy="552450"/>
          </a:xfrm>
          <a:prstGeom prst="rect">
            <a:avLst/>
          </a:prstGeom>
        </p:spPr>
        <p:txBody>
          <a:bodyPr lIns="0" tIns="0" rIns="0" bIns="0" rtlCol="0" anchor="t">
            <a:spAutoFit/>
          </a:bodyPr>
          <a:lstStyle/>
          <a:p>
            <a:pPr algn="ctr">
              <a:lnSpc>
                <a:spcPts val="4320"/>
              </a:lnSpc>
              <a:spcBef>
                <a:spcPct val="0"/>
              </a:spcBef>
            </a:pPr>
            <a:r>
              <a:rPr lang="en-US" sz="3600">
                <a:solidFill>
                  <a:srgbClr val="FFFFFF"/>
                </a:solidFill>
                <a:latin typeface="Rasputin Light"/>
                <a:ea typeface="Rasputin Light"/>
                <a:cs typeface="Rasputin Light"/>
                <a:sym typeface="Rasputin Light"/>
              </a:rPr>
              <a:t>R</a:t>
            </a:r>
          </a:p>
        </p:txBody>
      </p:sp>
      <p:sp>
        <p:nvSpPr>
          <p:cNvPr id="24" name="TextBox 24"/>
          <p:cNvSpPr txBox="1"/>
          <p:nvPr/>
        </p:nvSpPr>
        <p:spPr>
          <a:xfrm>
            <a:off x="12735432" y="5030066"/>
            <a:ext cx="372237" cy="552450"/>
          </a:xfrm>
          <a:prstGeom prst="rect">
            <a:avLst/>
          </a:prstGeom>
        </p:spPr>
        <p:txBody>
          <a:bodyPr lIns="0" tIns="0" rIns="0" bIns="0" rtlCol="0" anchor="t">
            <a:spAutoFit/>
          </a:bodyPr>
          <a:lstStyle/>
          <a:p>
            <a:pPr algn="ctr">
              <a:lnSpc>
                <a:spcPts val="4320"/>
              </a:lnSpc>
              <a:spcBef>
                <a:spcPct val="0"/>
              </a:spcBef>
            </a:pPr>
            <a:r>
              <a:rPr lang="en-US" sz="3600">
                <a:solidFill>
                  <a:srgbClr val="FFFFFF"/>
                </a:solidFill>
                <a:latin typeface="Rasputin Light"/>
                <a:ea typeface="Rasputin Light"/>
                <a:cs typeface="Rasputin Light"/>
                <a:sym typeface="Rasputin Light"/>
              </a:rPr>
              <a:t>V</a:t>
            </a:r>
          </a:p>
        </p:txBody>
      </p:sp>
      <p:sp>
        <p:nvSpPr>
          <p:cNvPr id="25" name="TextBox 25"/>
          <p:cNvSpPr txBox="1"/>
          <p:nvPr/>
        </p:nvSpPr>
        <p:spPr>
          <a:xfrm>
            <a:off x="14315892" y="7689393"/>
            <a:ext cx="347091" cy="552450"/>
          </a:xfrm>
          <a:prstGeom prst="rect">
            <a:avLst/>
          </a:prstGeom>
        </p:spPr>
        <p:txBody>
          <a:bodyPr lIns="0" tIns="0" rIns="0" bIns="0" rtlCol="0" anchor="t">
            <a:spAutoFit/>
          </a:bodyPr>
          <a:lstStyle/>
          <a:p>
            <a:pPr algn="ctr">
              <a:lnSpc>
                <a:spcPts val="4320"/>
              </a:lnSpc>
              <a:spcBef>
                <a:spcPct val="0"/>
              </a:spcBef>
            </a:pPr>
            <a:r>
              <a:rPr lang="en-US" sz="3600">
                <a:solidFill>
                  <a:srgbClr val="FFFFFF"/>
                </a:solidFill>
                <a:latin typeface="Rasputin Light"/>
                <a:ea typeface="Rasputin Light"/>
                <a:cs typeface="Rasputin Light"/>
                <a:sym typeface="Rasputin Light"/>
              </a:rPr>
              <a:t>R</a:t>
            </a:r>
          </a:p>
        </p:txBody>
      </p:sp>
      <p:sp>
        <p:nvSpPr>
          <p:cNvPr id="26" name="TextBox 26"/>
          <p:cNvSpPr txBox="1"/>
          <p:nvPr/>
        </p:nvSpPr>
        <p:spPr>
          <a:xfrm>
            <a:off x="17513548" y="7764645"/>
            <a:ext cx="351663" cy="552450"/>
          </a:xfrm>
          <a:prstGeom prst="rect">
            <a:avLst/>
          </a:prstGeom>
        </p:spPr>
        <p:txBody>
          <a:bodyPr lIns="0" tIns="0" rIns="0" bIns="0" rtlCol="0" anchor="t">
            <a:spAutoFit/>
          </a:bodyPr>
          <a:lstStyle/>
          <a:p>
            <a:pPr algn="ctr">
              <a:lnSpc>
                <a:spcPts val="4320"/>
              </a:lnSpc>
              <a:spcBef>
                <a:spcPct val="0"/>
              </a:spcBef>
            </a:pPr>
            <a:r>
              <a:rPr lang="en-US" sz="3600">
                <a:solidFill>
                  <a:srgbClr val="FFFFFF"/>
                </a:solidFill>
                <a:latin typeface="Rasputin Light"/>
                <a:ea typeface="Rasputin Light"/>
                <a:cs typeface="Rasputin Light"/>
                <a:sym typeface="Rasputin Light"/>
              </a:rPr>
              <a:t>U</a:t>
            </a:r>
          </a:p>
        </p:txBody>
      </p:sp>
      <p:sp>
        <p:nvSpPr>
          <p:cNvPr id="27" name="TextBox 27"/>
          <p:cNvSpPr txBox="1"/>
          <p:nvPr/>
        </p:nvSpPr>
        <p:spPr>
          <a:xfrm>
            <a:off x="6191818" y="7741066"/>
            <a:ext cx="490156" cy="552450"/>
          </a:xfrm>
          <a:prstGeom prst="rect">
            <a:avLst/>
          </a:prstGeom>
        </p:spPr>
        <p:txBody>
          <a:bodyPr lIns="0" tIns="0" rIns="0" bIns="0" rtlCol="0" anchor="t">
            <a:spAutoFit/>
          </a:bodyPr>
          <a:lstStyle/>
          <a:p>
            <a:pPr algn="ctr">
              <a:lnSpc>
                <a:spcPts val="4320"/>
              </a:lnSpc>
              <a:spcBef>
                <a:spcPct val="0"/>
              </a:spcBef>
            </a:pPr>
            <a:r>
              <a:rPr lang="en-US" sz="3600">
                <a:solidFill>
                  <a:srgbClr val="FFFFFF"/>
                </a:solidFill>
                <a:latin typeface="Rasputin Light"/>
                <a:ea typeface="Rasputin Light"/>
                <a:cs typeface="Rasputin Light"/>
                <a:sym typeface="Rasputin Light"/>
              </a:rPr>
              <a:t>M</a:t>
            </a:r>
          </a:p>
        </p:txBody>
      </p:sp>
      <p:sp>
        <p:nvSpPr>
          <p:cNvPr id="28" name="TextBox 28"/>
          <p:cNvSpPr txBox="1"/>
          <p:nvPr/>
        </p:nvSpPr>
        <p:spPr>
          <a:xfrm>
            <a:off x="9439498" y="7741066"/>
            <a:ext cx="360331" cy="552450"/>
          </a:xfrm>
          <a:prstGeom prst="rect">
            <a:avLst/>
          </a:prstGeom>
        </p:spPr>
        <p:txBody>
          <a:bodyPr lIns="0" tIns="0" rIns="0" bIns="0" rtlCol="0" anchor="t">
            <a:spAutoFit/>
          </a:bodyPr>
          <a:lstStyle/>
          <a:p>
            <a:pPr algn="ctr">
              <a:lnSpc>
                <a:spcPts val="4320"/>
              </a:lnSpc>
              <a:spcBef>
                <a:spcPct val="0"/>
              </a:spcBef>
            </a:pPr>
            <a:r>
              <a:rPr lang="en-US" sz="3600">
                <a:solidFill>
                  <a:srgbClr val="FFFFFF"/>
                </a:solidFill>
                <a:latin typeface="Rasputin Light"/>
                <a:ea typeface="Rasputin Light"/>
                <a:cs typeface="Rasputin Light"/>
                <a:sym typeface="Rasputin Light"/>
              </a:rPr>
              <a:t>N</a:t>
            </a:r>
          </a:p>
        </p:txBody>
      </p:sp>
      <p:sp>
        <p:nvSpPr>
          <p:cNvPr id="29" name="TextBox 29"/>
          <p:cNvSpPr txBox="1"/>
          <p:nvPr/>
        </p:nvSpPr>
        <p:spPr>
          <a:xfrm>
            <a:off x="17585433" y="9448690"/>
            <a:ext cx="478314" cy="693421"/>
          </a:xfrm>
          <a:prstGeom prst="rect">
            <a:avLst/>
          </a:prstGeom>
        </p:spPr>
        <p:txBody>
          <a:bodyPr lIns="0" tIns="0" rIns="0" bIns="0" rtlCol="0" anchor="t">
            <a:spAutoFit/>
          </a:bodyPr>
          <a:lstStyle/>
          <a:p>
            <a:pPr algn="ctr">
              <a:lnSpc>
                <a:spcPts val="5699"/>
              </a:lnSpc>
              <a:spcBef>
                <a:spcPct val="0"/>
              </a:spcBef>
            </a:pPr>
            <a:r>
              <a:rPr lang="en-US" sz="3799">
                <a:solidFill>
                  <a:srgbClr val="000000"/>
                </a:solidFill>
                <a:latin typeface="Rasputin"/>
                <a:ea typeface="Rasputin"/>
                <a:cs typeface="Rasputin"/>
                <a:sym typeface="Rasputin"/>
              </a:rPr>
              <a:t>18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3A5880">
                <a:alpha val="100000"/>
              </a:srgbClr>
            </a:gs>
            <a:gs pos="100000">
              <a:srgbClr val="436EA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16209">
            <a:off x="-890667" y="4921459"/>
            <a:ext cx="8901994" cy="10457555"/>
          </a:xfrm>
          <a:custGeom>
            <a:avLst/>
            <a:gdLst/>
            <a:ahLst/>
            <a:cxnLst/>
            <a:rect l="l" t="t" r="r" b="b"/>
            <a:pathLst>
              <a:path w="8901994" h="10457555">
                <a:moveTo>
                  <a:pt x="0" y="0"/>
                </a:moveTo>
                <a:lnTo>
                  <a:pt x="8901993" y="0"/>
                </a:lnTo>
                <a:lnTo>
                  <a:pt x="8901993" y="10457555"/>
                </a:lnTo>
                <a:lnTo>
                  <a:pt x="0" y="1045755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8862409">
            <a:off x="11443547" y="-3756415"/>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4">
              <a:alphaModFix amt="41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664481" y="357187"/>
            <a:ext cx="9616248" cy="1333500"/>
          </a:xfrm>
          <a:prstGeom prst="rect">
            <a:avLst/>
          </a:prstGeom>
        </p:spPr>
        <p:txBody>
          <a:bodyPr lIns="0" tIns="0" rIns="0" bIns="0" rtlCol="0" anchor="t">
            <a:spAutoFit/>
          </a:bodyPr>
          <a:lstStyle/>
          <a:p>
            <a:pPr algn="l">
              <a:lnSpc>
                <a:spcPts val="10440"/>
              </a:lnSpc>
            </a:pPr>
            <a:r>
              <a:rPr lang="en-US" sz="8700">
                <a:solidFill>
                  <a:srgbClr val="FFFFFF"/>
                </a:solidFill>
                <a:latin typeface="Rasputin"/>
                <a:ea typeface="Rasputin"/>
                <a:cs typeface="Rasputin"/>
                <a:sym typeface="Rasputin"/>
              </a:rPr>
              <a:t>MobileNetV2</a:t>
            </a:r>
          </a:p>
        </p:txBody>
      </p:sp>
      <p:grpSp>
        <p:nvGrpSpPr>
          <p:cNvPr id="5" name="Group 5"/>
          <p:cNvGrpSpPr/>
          <p:nvPr/>
        </p:nvGrpSpPr>
        <p:grpSpPr>
          <a:xfrm>
            <a:off x="10058922" y="5000625"/>
            <a:ext cx="7143157" cy="3542367"/>
            <a:chOff x="0" y="0"/>
            <a:chExt cx="1555339" cy="771309"/>
          </a:xfrm>
        </p:grpSpPr>
        <p:sp>
          <p:nvSpPr>
            <p:cNvPr id="6" name="Freeform 6"/>
            <p:cNvSpPr/>
            <p:nvPr/>
          </p:nvSpPr>
          <p:spPr>
            <a:xfrm>
              <a:off x="0" y="0"/>
              <a:ext cx="1555339" cy="771309"/>
            </a:xfrm>
            <a:custGeom>
              <a:avLst/>
              <a:gdLst/>
              <a:ahLst/>
              <a:cxnLst/>
              <a:rect l="l" t="t" r="r" b="b"/>
              <a:pathLst>
                <a:path w="1555339" h="771309">
                  <a:moveTo>
                    <a:pt x="0" y="0"/>
                  </a:moveTo>
                  <a:lnTo>
                    <a:pt x="1555339" y="0"/>
                  </a:lnTo>
                  <a:lnTo>
                    <a:pt x="1555339" y="771309"/>
                  </a:lnTo>
                  <a:lnTo>
                    <a:pt x="0" y="771309"/>
                  </a:lnTo>
                  <a:close/>
                </a:path>
              </a:pathLst>
            </a:custGeom>
            <a:solidFill>
              <a:srgbClr val="FFFFFF"/>
            </a:solidFill>
          </p:spPr>
        </p:sp>
        <p:sp>
          <p:nvSpPr>
            <p:cNvPr id="7" name="TextBox 7"/>
            <p:cNvSpPr txBox="1"/>
            <p:nvPr/>
          </p:nvSpPr>
          <p:spPr>
            <a:xfrm>
              <a:off x="0" y="-47625"/>
              <a:ext cx="1555339" cy="818934"/>
            </a:xfrm>
            <a:prstGeom prst="rect">
              <a:avLst/>
            </a:prstGeom>
          </p:spPr>
          <p:txBody>
            <a:bodyPr lIns="50800" tIns="50800" rIns="50800" bIns="50800" rtlCol="0" anchor="ctr"/>
            <a:lstStyle/>
            <a:p>
              <a:pPr algn="ctr">
                <a:lnSpc>
                  <a:spcPts val="3499"/>
                </a:lnSpc>
              </a:pPr>
              <a:r>
                <a:rPr lang="en-US" sz="2499">
                  <a:solidFill>
                    <a:srgbClr val="000000"/>
                  </a:solidFill>
                  <a:latin typeface="Quicksand"/>
                  <a:ea typeface="Quicksand"/>
                  <a:cs typeface="Quicksand"/>
                  <a:sym typeface="Quicksand"/>
                </a:rPr>
                <a:t>MobileNetV2 is a convolutional neural network architecture that  is based on an inverted residual structure where the residual connections are between the bottleneck layers.</a:t>
              </a:r>
            </a:p>
          </p:txBody>
        </p:sp>
      </p:grpSp>
      <p:sp>
        <p:nvSpPr>
          <p:cNvPr id="8" name="Freeform 8"/>
          <p:cNvSpPr/>
          <p:nvPr/>
        </p:nvSpPr>
        <p:spPr>
          <a:xfrm>
            <a:off x="10058922" y="2322695"/>
            <a:ext cx="7143157" cy="2011205"/>
          </a:xfrm>
          <a:custGeom>
            <a:avLst/>
            <a:gdLst/>
            <a:ahLst/>
            <a:cxnLst/>
            <a:rect l="l" t="t" r="r" b="b"/>
            <a:pathLst>
              <a:path w="7143157" h="2011205">
                <a:moveTo>
                  <a:pt x="0" y="0"/>
                </a:moveTo>
                <a:lnTo>
                  <a:pt x="7143157" y="0"/>
                </a:lnTo>
                <a:lnTo>
                  <a:pt x="7143157" y="2011205"/>
                </a:lnTo>
                <a:lnTo>
                  <a:pt x="0" y="2011205"/>
                </a:lnTo>
                <a:lnTo>
                  <a:pt x="0" y="0"/>
                </a:lnTo>
                <a:close/>
              </a:path>
            </a:pathLst>
          </a:custGeom>
          <a:blipFill>
            <a:blip r:embed="rId6"/>
            <a:stretch>
              <a:fillRect t="-686" b="-686"/>
            </a:stretch>
          </a:blipFill>
        </p:spPr>
      </p:sp>
      <p:sp>
        <p:nvSpPr>
          <p:cNvPr id="9" name="Freeform 9"/>
          <p:cNvSpPr/>
          <p:nvPr/>
        </p:nvSpPr>
        <p:spPr>
          <a:xfrm>
            <a:off x="1028700" y="2309008"/>
            <a:ext cx="8289180" cy="6320103"/>
          </a:xfrm>
          <a:custGeom>
            <a:avLst/>
            <a:gdLst/>
            <a:ahLst/>
            <a:cxnLst/>
            <a:rect l="l" t="t" r="r" b="b"/>
            <a:pathLst>
              <a:path w="8289180" h="6320103">
                <a:moveTo>
                  <a:pt x="0" y="0"/>
                </a:moveTo>
                <a:lnTo>
                  <a:pt x="8289180" y="0"/>
                </a:lnTo>
                <a:lnTo>
                  <a:pt x="8289180" y="6320103"/>
                </a:lnTo>
                <a:lnTo>
                  <a:pt x="0" y="6320103"/>
                </a:lnTo>
                <a:lnTo>
                  <a:pt x="0" y="0"/>
                </a:lnTo>
                <a:close/>
              </a:path>
            </a:pathLst>
          </a:custGeom>
          <a:blipFill>
            <a:blip r:embed="rId7"/>
            <a:stretch>
              <a:fillRect/>
            </a:stretch>
          </a:blipFill>
        </p:spPr>
      </p:sp>
      <p:sp>
        <p:nvSpPr>
          <p:cNvPr id="10" name="TextBox 10"/>
          <p:cNvSpPr txBox="1"/>
          <p:nvPr/>
        </p:nvSpPr>
        <p:spPr>
          <a:xfrm>
            <a:off x="15341845" y="8506189"/>
            <a:ext cx="1860234" cy="493395"/>
          </a:xfrm>
          <a:prstGeom prst="rect">
            <a:avLst/>
          </a:prstGeom>
        </p:spPr>
        <p:txBody>
          <a:bodyPr lIns="0" tIns="0" rIns="0" bIns="0" rtlCol="0" anchor="t">
            <a:spAutoFit/>
          </a:bodyPr>
          <a:lstStyle/>
          <a:p>
            <a:pPr algn="ctr">
              <a:lnSpc>
                <a:spcPts val="4199"/>
              </a:lnSpc>
              <a:spcBef>
                <a:spcPct val="0"/>
              </a:spcBef>
            </a:pPr>
            <a:r>
              <a:rPr lang="en-US" sz="2799">
                <a:solidFill>
                  <a:srgbClr val="FFFFFF"/>
                </a:solidFill>
                <a:latin typeface="Rasputin"/>
                <a:ea typeface="Rasputin"/>
                <a:cs typeface="Rasputin"/>
                <a:sym typeface="Rasputin"/>
              </a:rPr>
              <a:t>source[7]</a:t>
            </a:r>
          </a:p>
        </p:txBody>
      </p:sp>
      <p:sp>
        <p:nvSpPr>
          <p:cNvPr id="11" name="TextBox 11"/>
          <p:cNvSpPr txBox="1"/>
          <p:nvPr/>
        </p:nvSpPr>
        <p:spPr>
          <a:xfrm>
            <a:off x="3501684" y="1826433"/>
            <a:ext cx="3216116" cy="431800"/>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Rasputin"/>
                <a:ea typeface="Rasputin"/>
                <a:cs typeface="Rasputin"/>
                <a:sym typeface="Rasputin"/>
              </a:rPr>
              <a:t>Model architecture</a:t>
            </a:r>
          </a:p>
        </p:txBody>
      </p:sp>
      <p:sp>
        <p:nvSpPr>
          <p:cNvPr id="12" name="TextBox 12"/>
          <p:cNvSpPr txBox="1"/>
          <p:nvPr/>
        </p:nvSpPr>
        <p:spPr>
          <a:xfrm>
            <a:off x="10083846" y="1826433"/>
            <a:ext cx="2748201" cy="431800"/>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Rasputin"/>
                <a:ea typeface="Rasputin"/>
                <a:cs typeface="Rasputin"/>
                <a:sym typeface="Rasputin"/>
              </a:rPr>
              <a:t>Bottleneck layer</a:t>
            </a:r>
          </a:p>
        </p:txBody>
      </p:sp>
      <p:grpSp>
        <p:nvGrpSpPr>
          <p:cNvPr id="13" name="Group 13"/>
          <p:cNvGrpSpPr/>
          <p:nvPr/>
        </p:nvGrpSpPr>
        <p:grpSpPr>
          <a:xfrm>
            <a:off x="0" y="9564357"/>
            <a:ext cx="19430051" cy="585913"/>
            <a:chOff x="0" y="0"/>
            <a:chExt cx="25906735" cy="781217"/>
          </a:xfrm>
        </p:grpSpPr>
        <p:grpSp>
          <p:nvGrpSpPr>
            <p:cNvPr id="14" name="Group 14"/>
            <p:cNvGrpSpPr/>
            <p:nvPr/>
          </p:nvGrpSpPr>
          <p:grpSpPr>
            <a:xfrm>
              <a:off x="0" y="0"/>
              <a:ext cx="25906735" cy="781217"/>
              <a:chOff x="0" y="0"/>
              <a:chExt cx="4576633" cy="138008"/>
            </a:xfrm>
          </p:grpSpPr>
          <p:sp>
            <p:nvSpPr>
              <p:cNvPr id="15" name="Freeform 15"/>
              <p:cNvSpPr/>
              <p:nvPr/>
            </p:nvSpPr>
            <p:spPr>
              <a:xfrm>
                <a:off x="0" y="0"/>
                <a:ext cx="4576633" cy="138008"/>
              </a:xfrm>
              <a:custGeom>
                <a:avLst/>
                <a:gdLst/>
                <a:ahLst/>
                <a:cxnLst/>
                <a:rect l="l" t="t" r="r" b="b"/>
                <a:pathLst>
                  <a:path w="4576633" h="138008">
                    <a:moveTo>
                      <a:pt x="0" y="0"/>
                    </a:moveTo>
                    <a:lnTo>
                      <a:pt x="4576633" y="0"/>
                    </a:lnTo>
                    <a:lnTo>
                      <a:pt x="4576633" y="138008"/>
                    </a:lnTo>
                    <a:lnTo>
                      <a:pt x="0" y="138008"/>
                    </a:lnTo>
                    <a:close/>
                  </a:path>
                </a:pathLst>
              </a:custGeom>
              <a:solidFill>
                <a:srgbClr val="FFFFFF"/>
              </a:solidFill>
            </p:spPr>
          </p:sp>
          <p:sp>
            <p:nvSpPr>
              <p:cNvPr id="16" name="TextBox 16"/>
              <p:cNvSpPr txBox="1"/>
              <p:nvPr/>
            </p:nvSpPr>
            <p:spPr>
              <a:xfrm>
                <a:off x="0" y="-38100"/>
                <a:ext cx="4576633" cy="176108"/>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421650" y="-9293"/>
              <a:ext cx="24239128" cy="714079"/>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Architectures Description</a:t>
              </a:r>
            </a:p>
          </p:txBody>
        </p:sp>
      </p:grpSp>
      <p:sp>
        <p:nvSpPr>
          <p:cNvPr id="18" name="TextBox 18"/>
          <p:cNvSpPr txBox="1"/>
          <p:nvPr/>
        </p:nvSpPr>
        <p:spPr>
          <a:xfrm>
            <a:off x="17590037" y="9448690"/>
            <a:ext cx="469106" cy="693421"/>
          </a:xfrm>
          <a:prstGeom prst="rect">
            <a:avLst/>
          </a:prstGeom>
        </p:spPr>
        <p:txBody>
          <a:bodyPr lIns="0" tIns="0" rIns="0" bIns="0" rtlCol="0" anchor="t">
            <a:spAutoFit/>
          </a:bodyPr>
          <a:lstStyle/>
          <a:p>
            <a:pPr algn="ctr">
              <a:lnSpc>
                <a:spcPts val="5699"/>
              </a:lnSpc>
              <a:spcBef>
                <a:spcPct val="0"/>
              </a:spcBef>
            </a:pPr>
            <a:r>
              <a:rPr lang="en-US" sz="3799">
                <a:solidFill>
                  <a:srgbClr val="000000"/>
                </a:solidFill>
                <a:latin typeface="Rasputin"/>
                <a:ea typeface="Rasputin"/>
                <a:cs typeface="Rasputin"/>
                <a:sym typeface="Rasputin"/>
              </a:rPr>
              <a:t>19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3A8047">
                <a:alpha val="100000"/>
              </a:srgbClr>
            </a:gs>
            <a:gs pos="100000">
              <a:srgbClr val="436EA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8139847" y="-2972408"/>
            <a:ext cx="7988267" cy="7688707"/>
          </a:xfrm>
          <a:custGeom>
            <a:avLst/>
            <a:gdLst/>
            <a:ahLst/>
            <a:cxnLst/>
            <a:rect l="l" t="t" r="r" b="b"/>
            <a:pathLst>
              <a:path w="7988267" h="7688707">
                <a:moveTo>
                  <a:pt x="0" y="0"/>
                </a:moveTo>
                <a:lnTo>
                  <a:pt x="7988267" y="0"/>
                </a:lnTo>
                <a:lnTo>
                  <a:pt x="7988267" y="7688707"/>
                </a:lnTo>
                <a:lnTo>
                  <a:pt x="0" y="7688707"/>
                </a:lnTo>
                <a:lnTo>
                  <a:pt x="0" y="0"/>
                </a:lnTo>
                <a:close/>
              </a:path>
            </a:pathLst>
          </a:custGeom>
          <a:blipFill>
            <a:blip r:embed="rId2">
              <a:alphaModFix amt="41000"/>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rot="362418">
            <a:off x="10815797" y="1398211"/>
            <a:ext cx="7460906" cy="8298961"/>
            <a:chOff x="687070" y="247650"/>
            <a:chExt cx="11148060" cy="12400280"/>
          </a:xfrm>
        </p:grpSpPr>
        <p:sp>
          <p:nvSpPr>
            <p:cNvPr id="4" name="Freeform 4"/>
            <p:cNvSpPr/>
            <p:nvPr/>
          </p:nvSpPr>
          <p:spPr>
            <a:xfrm>
              <a:off x="687070" y="247650"/>
              <a:ext cx="11148061" cy="12400280"/>
            </a:xfrm>
            <a:custGeom>
              <a:avLst/>
              <a:gdLst/>
              <a:ahLst/>
              <a:cxnLst/>
              <a:rect l="l" t="t" r="r" b="b"/>
              <a:pathLst>
                <a:path w="11148061" h="12400280">
                  <a:moveTo>
                    <a:pt x="9215120" y="1497330"/>
                  </a:moveTo>
                  <a:cubicBezTo>
                    <a:pt x="8773160" y="972820"/>
                    <a:pt x="8234680" y="508000"/>
                    <a:pt x="7590790" y="252730"/>
                  </a:cubicBezTo>
                  <a:cubicBezTo>
                    <a:pt x="7132320" y="71120"/>
                    <a:pt x="6633210" y="0"/>
                    <a:pt x="6139180" y="6350"/>
                  </a:cubicBezTo>
                  <a:cubicBezTo>
                    <a:pt x="4053840" y="36830"/>
                    <a:pt x="2157730" y="1490980"/>
                    <a:pt x="1289050" y="3346450"/>
                  </a:cubicBezTo>
                  <a:cubicBezTo>
                    <a:pt x="527050" y="4977130"/>
                    <a:pt x="0" y="7792720"/>
                    <a:pt x="680720" y="9457690"/>
                  </a:cubicBezTo>
                  <a:cubicBezTo>
                    <a:pt x="1360170" y="11122661"/>
                    <a:pt x="2499360" y="12005311"/>
                    <a:pt x="4248150" y="12081511"/>
                  </a:cubicBezTo>
                  <a:cubicBezTo>
                    <a:pt x="7001510" y="12400280"/>
                    <a:pt x="9088120" y="10502901"/>
                    <a:pt x="10118091" y="8309611"/>
                  </a:cubicBezTo>
                  <a:cubicBezTo>
                    <a:pt x="11148061" y="6116320"/>
                    <a:pt x="10782300" y="3361691"/>
                    <a:pt x="9215121" y="1497330"/>
                  </a:cubicBezTo>
                  <a:close/>
                </a:path>
              </a:pathLst>
            </a:custGeom>
            <a:solidFill>
              <a:srgbClr val="FB5DD8">
                <a:alpha val="40784"/>
              </a:srgbClr>
            </a:solidFill>
            <a:ln w="12700">
              <a:noFill/>
            </a:ln>
          </p:spPr>
        </p:sp>
      </p:grpSp>
      <p:grpSp>
        <p:nvGrpSpPr>
          <p:cNvPr id="5" name="Group 5"/>
          <p:cNvGrpSpPr/>
          <p:nvPr/>
        </p:nvGrpSpPr>
        <p:grpSpPr>
          <a:xfrm>
            <a:off x="532117" y="2414352"/>
            <a:ext cx="10084133" cy="4603894"/>
            <a:chOff x="0" y="0"/>
            <a:chExt cx="13445511" cy="6138525"/>
          </a:xfrm>
        </p:grpSpPr>
        <p:sp>
          <p:nvSpPr>
            <p:cNvPr id="6" name="TextBox 6"/>
            <p:cNvSpPr txBox="1"/>
            <p:nvPr/>
          </p:nvSpPr>
          <p:spPr>
            <a:xfrm>
              <a:off x="0" y="2385038"/>
              <a:ext cx="13445511" cy="3753487"/>
            </a:xfrm>
            <a:prstGeom prst="rect">
              <a:avLst/>
            </a:prstGeom>
          </p:spPr>
          <p:txBody>
            <a:bodyPr lIns="0" tIns="0" rIns="0" bIns="0" rtlCol="0" anchor="t">
              <a:spAutoFit/>
            </a:bodyPr>
            <a:lstStyle/>
            <a:p>
              <a:pPr marL="820412" lvl="1" indent="-410206" algn="l">
                <a:lnSpc>
                  <a:spcPts val="5699"/>
                </a:lnSpc>
                <a:buFont typeface="Arial"/>
                <a:buChar char="•"/>
              </a:pPr>
              <a:r>
                <a:rPr lang="en-US" sz="3799">
                  <a:solidFill>
                    <a:srgbClr val="FFFFFF"/>
                  </a:solidFill>
                  <a:latin typeface="Rasputin"/>
                  <a:ea typeface="Rasputin"/>
                  <a:cs typeface="Rasputin"/>
                  <a:sym typeface="Rasputin"/>
                </a:rPr>
                <a:t>Datasets employed</a:t>
              </a:r>
            </a:p>
            <a:p>
              <a:pPr algn="l">
                <a:lnSpc>
                  <a:spcPts val="2850"/>
                </a:lnSpc>
              </a:pPr>
              <a:endParaRPr lang="en-US" sz="3799">
                <a:solidFill>
                  <a:srgbClr val="FFFFFF"/>
                </a:solidFill>
                <a:latin typeface="Rasputin"/>
                <a:ea typeface="Rasputin"/>
                <a:cs typeface="Rasputin"/>
                <a:sym typeface="Rasputin"/>
              </a:endParaRPr>
            </a:p>
            <a:p>
              <a:pPr marL="820412" lvl="1" indent="-410206" algn="l">
                <a:lnSpc>
                  <a:spcPts val="5699"/>
                </a:lnSpc>
                <a:buFont typeface="Arial"/>
                <a:buChar char="•"/>
              </a:pPr>
              <a:r>
                <a:rPr lang="en-US" sz="3799">
                  <a:solidFill>
                    <a:srgbClr val="FFFFFF"/>
                  </a:solidFill>
                  <a:latin typeface="Rasputin"/>
                  <a:ea typeface="Rasputin"/>
                  <a:cs typeface="Rasputin"/>
                  <a:sym typeface="Rasputin"/>
                </a:rPr>
                <a:t>Architectures description &amp; Results</a:t>
              </a:r>
            </a:p>
            <a:p>
              <a:pPr algn="l">
                <a:lnSpc>
                  <a:spcPts val="2850"/>
                </a:lnSpc>
              </a:pPr>
              <a:endParaRPr lang="en-US" sz="3799">
                <a:solidFill>
                  <a:srgbClr val="FFFFFF"/>
                </a:solidFill>
                <a:latin typeface="Rasputin"/>
                <a:ea typeface="Rasputin"/>
                <a:cs typeface="Rasputin"/>
                <a:sym typeface="Rasputin"/>
              </a:endParaRPr>
            </a:p>
            <a:p>
              <a:pPr marL="820412" lvl="1" indent="-410206" algn="l">
                <a:lnSpc>
                  <a:spcPts val="5699"/>
                </a:lnSpc>
                <a:buFont typeface="Arial"/>
                <a:buChar char="•"/>
              </a:pPr>
              <a:r>
                <a:rPr lang="en-US" sz="3799">
                  <a:solidFill>
                    <a:srgbClr val="FFFFFF"/>
                  </a:solidFill>
                  <a:latin typeface="Rasputin"/>
                  <a:ea typeface="Rasputin"/>
                  <a:cs typeface="Rasputin"/>
                  <a:sym typeface="Rasputin"/>
                </a:rPr>
                <a:t>Comparison of the obtained results</a:t>
              </a:r>
            </a:p>
          </p:txBody>
        </p:sp>
        <p:sp>
          <p:nvSpPr>
            <p:cNvPr id="7" name="TextBox 7"/>
            <p:cNvSpPr txBox="1"/>
            <p:nvPr/>
          </p:nvSpPr>
          <p:spPr>
            <a:xfrm>
              <a:off x="0" y="171486"/>
              <a:ext cx="13445511" cy="1670050"/>
            </a:xfrm>
            <a:prstGeom prst="rect">
              <a:avLst/>
            </a:prstGeom>
          </p:spPr>
          <p:txBody>
            <a:bodyPr lIns="0" tIns="0" rIns="0" bIns="0" rtlCol="0" anchor="t">
              <a:spAutoFit/>
            </a:bodyPr>
            <a:lstStyle/>
            <a:p>
              <a:pPr algn="l">
                <a:lnSpc>
                  <a:spcPts val="9750"/>
                </a:lnSpc>
              </a:pPr>
              <a:r>
                <a:rPr lang="en-US" sz="8125">
                  <a:solidFill>
                    <a:srgbClr val="FFFFFF"/>
                  </a:solidFill>
                  <a:latin typeface="Rasputin Light"/>
                  <a:ea typeface="Rasputin Light"/>
                  <a:cs typeface="Rasputin Light"/>
                  <a:sym typeface="Rasputin Light"/>
                </a:rPr>
                <a:t>Project Description</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3A5880">
                <a:alpha val="100000"/>
              </a:srgbClr>
            </a:gs>
            <a:gs pos="100000">
              <a:srgbClr val="436EA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16209">
            <a:off x="-890667" y="4921459"/>
            <a:ext cx="8901994" cy="10457555"/>
          </a:xfrm>
          <a:custGeom>
            <a:avLst/>
            <a:gdLst/>
            <a:ahLst/>
            <a:cxnLst/>
            <a:rect l="l" t="t" r="r" b="b"/>
            <a:pathLst>
              <a:path w="8901994" h="10457555">
                <a:moveTo>
                  <a:pt x="0" y="0"/>
                </a:moveTo>
                <a:lnTo>
                  <a:pt x="8901993" y="0"/>
                </a:lnTo>
                <a:lnTo>
                  <a:pt x="8901993" y="10457555"/>
                </a:lnTo>
                <a:lnTo>
                  <a:pt x="0" y="1045755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8862409">
            <a:off x="11443547" y="-3756415"/>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4">
              <a:alphaModFix amt="41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664481" y="357187"/>
            <a:ext cx="9616248" cy="1333500"/>
          </a:xfrm>
          <a:prstGeom prst="rect">
            <a:avLst/>
          </a:prstGeom>
        </p:spPr>
        <p:txBody>
          <a:bodyPr lIns="0" tIns="0" rIns="0" bIns="0" rtlCol="0" anchor="t">
            <a:spAutoFit/>
          </a:bodyPr>
          <a:lstStyle/>
          <a:p>
            <a:pPr algn="l">
              <a:lnSpc>
                <a:spcPts val="10440"/>
              </a:lnSpc>
            </a:pPr>
            <a:r>
              <a:rPr lang="en-US" sz="8700">
                <a:solidFill>
                  <a:srgbClr val="FFFFFF"/>
                </a:solidFill>
                <a:latin typeface="Rasputin"/>
                <a:ea typeface="Rasputin"/>
                <a:cs typeface="Rasputin"/>
                <a:sym typeface="Rasputin"/>
              </a:rPr>
              <a:t>EfficientNetV2</a:t>
            </a:r>
          </a:p>
        </p:txBody>
      </p:sp>
      <p:grpSp>
        <p:nvGrpSpPr>
          <p:cNvPr id="5" name="Group 5"/>
          <p:cNvGrpSpPr/>
          <p:nvPr/>
        </p:nvGrpSpPr>
        <p:grpSpPr>
          <a:xfrm>
            <a:off x="1028700" y="6969455"/>
            <a:ext cx="10197953" cy="2055970"/>
            <a:chOff x="0" y="0"/>
            <a:chExt cx="2685881" cy="541490"/>
          </a:xfrm>
        </p:grpSpPr>
        <p:sp>
          <p:nvSpPr>
            <p:cNvPr id="6" name="Freeform 6"/>
            <p:cNvSpPr/>
            <p:nvPr/>
          </p:nvSpPr>
          <p:spPr>
            <a:xfrm>
              <a:off x="0" y="0"/>
              <a:ext cx="2685881" cy="541490"/>
            </a:xfrm>
            <a:custGeom>
              <a:avLst/>
              <a:gdLst/>
              <a:ahLst/>
              <a:cxnLst/>
              <a:rect l="l" t="t" r="r" b="b"/>
              <a:pathLst>
                <a:path w="2685881" h="541490">
                  <a:moveTo>
                    <a:pt x="0" y="0"/>
                  </a:moveTo>
                  <a:lnTo>
                    <a:pt x="2685881" y="0"/>
                  </a:lnTo>
                  <a:lnTo>
                    <a:pt x="2685881" y="541490"/>
                  </a:lnTo>
                  <a:lnTo>
                    <a:pt x="0" y="541490"/>
                  </a:lnTo>
                  <a:close/>
                </a:path>
              </a:pathLst>
            </a:custGeom>
            <a:solidFill>
              <a:srgbClr val="FFFFFF"/>
            </a:solidFill>
          </p:spPr>
        </p:sp>
        <p:sp>
          <p:nvSpPr>
            <p:cNvPr id="7" name="TextBox 7"/>
            <p:cNvSpPr txBox="1"/>
            <p:nvPr/>
          </p:nvSpPr>
          <p:spPr>
            <a:xfrm>
              <a:off x="0" y="-47625"/>
              <a:ext cx="2685881" cy="589115"/>
            </a:xfrm>
            <a:prstGeom prst="rect">
              <a:avLst/>
            </a:prstGeom>
          </p:spPr>
          <p:txBody>
            <a:bodyPr lIns="50800" tIns="50800" rIns="50800" bIns="50800" rtlCol="0" anchor="ctr"/>
            <a:lstStyle/>
            <a:p>
              <a:pPr algn="ctr">
                <a:lnSpc>
                  <a:spcPts val="3499"/>
                </a:lnSpc>
              </a:pPr>
              <a:r>
                <a:rPr lang="en-US" sz="2499">
                  <a:solidFill>
                    <a:srgbClr val="000000"/>
                  </a:solidFill>
                  <a:latin typeface="Quicksand"/>
                  <a:ea typeface="Quicksand"/>
                  <a:cs typeface="Quicksand"/>
                  <a:sym typeface="Quicksand"/>
                </a:rPr>
                <a:t> EfficientNet is a CNN architecture that adds squeeze-and-excitation blocks and it uses scaling method</a:t>
              </a:r>
            </a:p>
          </p:txBody>
        </p:sp>
      </p:grpSp>
      <p:sp>
        <p:nvSpPr>
          <p:cNvPr id="8" name="Freeform 8"/>
          <p:cNvSpPr/>
          <p:nvPr/>
        </p:nvSpPr>
        <p:spPr>
          <a:xfrm>
            <a:off x="1028700" y="2452943"/>
            <a:ext cx="10197953" cy="4269404"/>
          </a:xfrm>
          <a:custGeom>
            <a:avLst/>
            <a:gdLst/>
            <a:ahLst/>
            <a:cxnLst/>
            <a:rect l="l" t="t" r="r" b="b"/>
            <a:pathLst>
              <a:path w="10197953" h="4269404">
                <a:moveTo>
                  <a:pt x="0" y="0"/>
                </a:moveTo>
                <a:lnTo>
                  <a:pt x="10197953" y="0"/>
                </a:lnTo>
                <a:lnTo>
                  <a:pt x="10197953" y="4269404"/>
                </a:lnTo>
                <a:lnTo>
                  <a:pt x="0" y="4269404"/>
                </a:lnTo>
                <a:lnTo>
                  <a:pt x="0" y="0"/>
                </a:lnTo>
                <a:close/>
              </a:path>
            </a:pathLst>
          </a:custGeom>
          <a:blipFill>
            <a:blip r:embed="rId6"/>
            <a:stretch>
              <a:fillRect b="-13594"/>
            </a:stretch>
          </a:blipFill>
        </p:spPr>
      </p:sp>
      <p:sp>
        <p:nvSpPr>
          <p:cNvPr id="9" name="Freeform 9"/>
          <p:cNvSpPr/>
          <p:nvPr/>
        </p:nvSpPr>
        <p:spPr>
          <a:xfrm>
            <a:off x="12539584" y="6969455"/>
            <a:ext cx="2879189" cy="1727052"/>
          </a:xfrm>
          <a:custGeom>
            <a:avLst/>
            <a:gdLst/>
            <a:ahLst/>
            <a:cxnLst/>
            <a:rect l="l" t="t" r="r" b="b"/>
            <a:pathLst>
              <a:path w="2879189" h="1727052">
                <a:moveTo>
                  <a:pt x="0" y="0"/>
                </a:moveTo>
                <a:lnTo>
                  <a:pt x="2879188" y="0"/>
                </a:lnTo>
                <a:lnTo>
                  <a:pt x="2879188" y="1727051"/>
                </a:lnTo>
                <a:lnTo>
                  <a:pt x="0" y="1727051"/>
                </a:lnTo>
                <a:lnTo>
                  <a:pt x="0" y="0"/>
                </a:lnTo>
                <a:close/>
              </a:path>
            </a:pathLst>
          </a:custGeom>
          <a:blipFill>
            <a:blip r:embed="rId7"/>
            <a:stretch>
              <a:fillRect l="-8770" r="-2080"/>
            </a:stretch>
          </a:blipFill>
        </p:spPr>
      </p:sp>
      <p:sp>
        <p:nvSpPr>
          <p:cNvPr id="10" name="Freeform 10"/>
          <p:cNvSpPr/>
          <p:nvPr/>
        </p:nvSpPr>
        <p:spPr>
          <a:xfrm>
            <a:off x="12539584" y="2452943"/>
            <a:ext cx="2855906" cy="3758479"/>
          </a:xfrm>
          <a:custGeom>
            <a:avLst/>
            <a:gdLst/>
            <a:ahLst/>
            <a:cxnLst/>
            <a:rect l="l" t="t" r="r" b="b"/>
            <a:pathLst>
              <a:path w="2855906" h="3758479">
                <a:moveTo>
                  <a:pt x="0" y="0"/>
                </a:moveTo>
                <a:lnTo>
                  <a:pt x="2855905" y="0"/>
                </a:lnTo>
                <a:lnTo>
                  <a:pt x="2855905" y="3758479"/>
                </a:lnTo>
                <a:lnTo>
                  <a:pt x="0" y="3758479"/>
                </a:lnTo>
                <a:lnTo>
                  <a:pt x="0" y="0"/>
                </a:lnTo>
                <a:close/>
              </a:path>
            </a:pathLst>
          </a:custGeom>
          <a:blipFill>
            <a:blip r:embed="rId8"/>
            <a:stretch>
              <a:fillRect/>
            </a:stretch>
          </a:blipFill>
        </p:spPr>
      </p:sp>
      <p:sp>
        <p:nvSpPr>
          <p:cNvPr id="11" name="TextBox 11"/>
          <p:cNvSpPr txBox="1"/>
          <p:nvPr/>
        </p:nvSpPr>
        <p:spPr>
          <a:xfrm>
            <a:off x="15376439" y="8740627"/>
            <a:ext cx="1860234" cy="493395"/>
          </a:xfrm>
          <a:prstGeom prst="rect">
            <a:avLst/>
          </a:prstGeom>
        </p:spPr>
        <p:txBody>
          <a:bodyPr lIns="0" tIns="0" rIns="0" bIns="0" rtlCol="0" anchor="t">
            <a:spAutoFit/>
          </a:bodyPr>
          <a:lstStyle/>
          <a:p>
            <a:pPr algn="ctr">
              <a:lnSpc>
                <a:spcPts val="4199"/>
              </a:lnSpc>
              <a:spcBef>
                <a:spcPct val="0"/>
              </a:spcBef>
            </a:pPr>
            <a:r>
              <a:rPr lang="en-US" sz="2799">
                <a:solidFill>
                  <a:srgbClr val="FFFFFF"/>
                </a:solidFill>
                <a:latin typeface="Rasputin"/>
                <a:ea typeface="Rasputin"/>
                <a:cs typeface="Rasputin"/>
                <a:sym typeface="Rasputin"/>
              </a:rPr>
              <a:t>source[8]</a:t>
            </a:r>
          </a:p>
        </p:txBody>
      </p:sp>
      <p:sp>
        <p:nvSpPr>
          <p:cNvPr id="12" name="TextBox 12"/>
          <p:cNvSpPr txBox="1"/>
          <p:nvPr/>
        </p:nvSpPr>
        <p:spPr>
          <a:xfrm>
            <a:off x="11538863" y="6477872"/>
            <a:ext cx="5422702" cy="431800"/>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Rasputin"/>
                <a:ea typeface="Rasputin"/>
                <a:cs typeface="Rasputin"/>
                <a:sym typeface="Rasputin"/>
              </a:rPr>
              <a:t>equations for scaling coefficients</a:t>
            </a:r>
          </a:p>
        </p:txBody>
      </p:sp>
      <p:sp>
        <p:nvSpPr>
          <p:cNvPr id="13" name="TextBox 13"/>
          <p:cNvSpPr txBox="1"/>
          <p:nvPr/>
        </p:nvSpPr>
        <p:spPr>
          <a:xfrm>
            <a:off x="4012650" y="1863028"/>
            <a:ext cx="4230291" cy="431800"/>
          </a:xfrm>
          <a:prstGeom prst="rect">
            <a:avLst/>
          </a:prstGeom>
        </p:spPr>
        <p:txBody>
          <a:bodyPr lIns="0" tIns="0" rIns="0" bIns="0" rtlCol="0" anchor="t">
            <a:spAutoFit/>
          </a:bodyPr>
          <a:lstStyle/>
          <a:p>
            <a:pPr algn="l">
              <a:lnSpc>
                <a:spcPts val="3499"/>
              </a:lnSpc>
              <a:spcBef>
                <a:spcPct val="0"/>
              </a:spcBef>
            </a:pPr>
            <a:r>
              <a:rPr lang="en-US" sz="2499">
                <a:solidFill>
                  <a:srgbClr val="FFFFFF"/>
                </a:solidFill>
                <a:latin typeface="Rasputin"/>
                <a:ea typeface="Rasputin"/>
                <a:cs typeface="Rasputin"/>
                <a:sym typeface="Rasputin"/>
              </a:rPr>
              <a:t>Different scaling methods</a:t>
            </a:r>
          </a:p>
        </p:txBody>
      </p:sp>
      <p:sp>
        <p:nvSpPr>
          <p:cNvPr id="14" name="TextBox 14"/>
          <p:cNvSpPr txBox="1"/>
          <p:nvPr/>
        </p:nvSpPr>
        <p:spPr>
          <a:xfrm>
            <a:off x="12094100" y="1989393"/>
            <a:ext cx="4152235" cy="869950"/>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Rasputin"/>
                <a:ea typeface="Rasputin"/>
                <a:cs typeface="Rasputin"/>
                <a:sym typeface="Rasputin"/>
              </a:rPr>
              <a:t>squeeze and excitation block</a:t>
            </a:r>
          </a:p>
        </p:txBody>
      </p:sp>
      <p:grpSp>
        <p:nvGrpSpPr>
          <p:cNvPr id="15" name="Group 15"/>
          <p:cNvGrpSpPr/>
          <p:nvPr/>
        </p:nvGrpSpPr>
        <p:grpSpPr>
          <a:xfrm>
            <a:off x="0" y="9564357"/>
            <a:ext cx="19430051" cy="585913"/>
            <a:chOff x="0" y="0"/>
            <a:chExt cx="25906735" cy="781217"/>
          </a:xfrm>
        </p:grpSpPr>
        <p:grpSp>
          <p:nvGrpSpPr>
            <p:cNvPr id="16" name="Group 16"/>
            <p:cNvGrpSpPr/>
            <p:nvPr/>
          </p:nvGrpSpPr>
          <p:grpSpPr>
            <a:xfrm>
              <a:off x="0" y="0"/>
              <a:ext cx="25906735" cy="781217"/>
              <a:chOff x="0" y="0"/>
              <a:chExt cx="4576633" cy="138008"/>
            </a:xfrm>
          </p:grpSpPr>
          <p:sp>
            <p:nvSpPr>
              <p:cNvPr id="17" name="Freeform 17"/>
              <p:cNvSpPr/>
              <p:nvPr/>
            </p:nvSpPr>
            <p:spPr>
              <a:xfrm>
                <a:off x="0" y="0"/>
                <a:ext cx="4576633" cy="138008"/>
              </a:xfrm>
              <a:custGeom>
                <a:avLst/>
                <a:gdLst/>
                <a:ahLst/>
                <a:cxnLst/>
                <a:rect l="l" t="t" r="r" b="b"/>
                <a:pathLst>
                  <a:path w="4576633" h="138008">
                    <a:moveTo>
                      <a:pt x="0" y="0"/>
                    </a:moveTo>
                    <a:lnTo>
                      <a:pt x="4576633" y="0"/>
                    </a:lnTo>
                    <a:lnTo>
                      <a:pt x="4576633" y="138008"/>
                    </a:lnTo>
                    <a:lnTo>
                      <a:pt x="0" y="138008"/>
                    </a:lnTo>
                    <a:close/>
                  </a:path>
                </a:pathLst>
              </a:custGeom>
              <a:solidFill>
                <a:srgbClr val="FFFFFF"/>
              </a:solidFill>
            </p:spPr>
          </p:sp>
          <p:sp>
            <p:nvSpPr>
              <p:cNvPr id="18" name="TextBox 18"/>
              <p:cNvSpPr txBox="1"/>
              <p:nvPr/>
            </p:nvSpPr>
            <p:spPr>
              <a:xfrm>
                <a:off x="0" y="-38100"/>
                <a:ext cx="4576633" cy="176108"/>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421650" y="-9293"/>
              <a:ext cx="24239128" cy="714079"/>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Architectures Description</a:t>
              </a:r>
            </a:p>
          </p:txBody>
        </p:sp>
      </p:grpSp>
      <p:sp>
        <p:nvSpPr>
          <p:cNvPr id="20" name="TextBox 20"/>
          <p:cNvSpPr txBox="1"/>
          <p:nvPr/>
        </p:nvSpPr>
        <p:spPr>
          <a:xfrm>
            <a:off x="17486532" y="9448690"/>
            <a:ext cx="676116" cy="693421"/>
          </a:xfrm>
          <a:prstGeom prst="rect">
            <a:avLst/>
          </a:prstGeom>
        </p:spPr>
        <p:txBody>
          <a:bodyPr lIns="0" tIns="0" rIns="0" bIns="0" rtlCol="0" anchor="t">
            <a:spAutoFit/>
          </a:bodyPr>
          <a:lstStyle/>
          <a:p>
            <a:pPr algn="ctr">
              <a:lnSpc>
                <a:spcPts val="5699"/>
              </a:lnSpc>
              <a:spcBef>
                <a:spcPct val="0"/>
              </a:spcBef>
            </a:pPr>
            <a:r>
              <a:rPr lang="en-US" sz="3799">
                <a:solidFill>
                  <a:srgbClr val="000000"/>
                </a:solidFill>
                <a:latin typeface="Rasputin"/>
                <a:ea typeface="Rasputin"/>
                <a:cs typeface="Rasputin"/>
                <a:sym typeface="Rasputin"/>
              </a:rPr>
              <a:t>20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3A5880">
                <a:alpha val="100000"/>
              </a:srgbClr>
            </a:gs>
            <a:gs pos="100000">
              <a:srgbClr val="436EA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16209">
            <a:off x="-890667" y="4921459"/>
            <a:ext cx="8901994" cy="10457555"/>
          </a:xfrm>
          <a:custGeom>
            <a:avLst/>
            <a:gdLst/>
            <a:ahLst/>
            <a:cxnLst/>
            <a:rect l="l" t="t" r="r" b="b"/>
            <a:pathLst>
              <a:path w="8901994" h="10457555">
                <a:moveTo>
                  <a:pt x="0" y="0"/>
                </a:moveTo>
                <a:lnTo>
                  <a:pt x="8901993" y="0"/>
                </a:lnTo>
                <a:lnTo>
                  <a:pt x="8901993" y="10457555"/>
                </a:lnTo>
                <a:lnTo>
                  <a:pt x="0" y="1045755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8862409">
            <a:off x="11443547" y="-3756415"/>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4">
              <a:alphaModFix amt="41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664481" y="357187"/>
            <a:ext cx="10748656" cy="1333500"/>
          </a:xfrm>
          <a:prstGeom prst="rect">
            <a:avLst/>
          </a:prstGeom>
        </p:spPr>
        <p:txBody>
          <a:bodyPr lIns="0" tIns="0" rIns="0" bIns="0" rtlCol="0" anchor="t">
            <a:spAutoFit/>
          </a:bodyPr>
          <a:lstStyle/>
          <a:p>
            <a:pPr algn="l">
              <a:lnSpc>
                <a:spcPts val="10440"/>
              </a:lnSpc>
            </a:pPr>
            <a:r>
              <a:rPr lang="en-US" sz="8700">
                <a:solidFill>
                  <a:srgbClr val="FFFFFF"/>
                </a:solidFill>
                <a:latin typeface="Rasputin"/>
                <a:ea typeface="Rasputin"/>
                <a:cs typeface="Rasputin"/>
                <a:sym typeface="Rasputin"/>
              </a:rPr>
              <a:t>MobileNetV2-ASL</a:t>
            </a:r>
          </a:p>
        </p:txBody>
      </p:sp>
      <p:graphicFrame>
        <p:nvGraphicFramePr>
          <p:cNvPr id="5" name="Table 5"/>
          <p:cNvGraphicFramePr>
            <a:graphicFrameLocks noGrp="1"/>
          </p:cNvGraphicFramePr>
          <p:nvPr/>
        </p:nvGraphicFramePr>
        <p:xfrm>
          <a:off x="503242" y="3782310"/>
          <a:ext cx="7847905" cy="3549740"/>
        </p:xfrm>
        <a:graphic>
          <a:graphicData uri="http://schemas.openxmlformats.org/drawingml/2006/table">
            <a:tbl>
              <a:tblPr/>
              <a:tblGrid>
                <a:gridCol w="1974265">
                  <a:extLst>
                    <a:ext uri="{9D8B030D-6E8A-4147-A177-3AD203B41FA5}">
                      <a16:colId xmlns:a16="http://schemas.microsoft.com/office/drawing/2014/main" val="20000"/>
                    </a:ext>
                  </a:extLst>
                </a:gridCol>
                <a:gridCol w="1468410">
                  <a:extLst>
                    <a:ext uri="{9D8B030D-6E8A-4147-A177-3AD203B41FA5}">
                      <a16:colId xmlns:a16="http://schemas.microsoft.com/office/drawing/2014/main" val="20001"/>
                    </a:ext>
                  </a:extLst>
                </a:gridCol>
                <a:gridCol w="1468410">
                  <a:extLst>
                    <a:ext uri="{9D8B030D-6E8A-4147-A177-3AD203B41FA5}">
                      <a16:colId xmlns:a16="http://schemas.microsoft.com/office/drawing/2014/main" val="20002"/>
                    </a:ext>
                  </a:extLst>
                </a:gridCol>
                <a:gridCol w="1468410">
                  <a:extLst>
                    <a:ext uri="{9D8B030D-6E8A-4147-A177-3AD203B41FA5}">
                      <a16:colId xmlns:a16="http://schemas.microsoft.com/office/drawing/2014/main" val="20003"/>
                    </a:ext>
                  </a:extLst>
                </a:gridCol>
                <a:gridCol w="1468410">
                  <a:extLst>
                    <a:ext uri="{9D8B030D-6E8A-4147-A177-3AD203B41FA5}">
                      <a16:colId xmlns:a16="http://schemas.microsoft.com/office/drawing/2014/main" val="20004"/>
                    </a:ext>
                  </a:extLst>
                </a:gridCol>
              </a:tblGrid>
              <a:tr h="887435">
                <a:tc>
                  <a:txBody>
                    <a:bodyPr/>
                    <a:lstStyle/>
                    <a:p>
                      <a:pPr algn="ctr">
                        <a:lnSpc>
                          <a:spcPts val="2239"/>
                        </a:lnSpc>
                        <a:defRPr/>
                      </a:pPr>
                      <a:r>
                        <a:rPr lang="en-US" sz="1599" b="1">
                          <a:solidFill>
                            <a:srgbClr val="FFFFFF"/>
                          </a:solidFill>
                          <a:latin typeface="Quicksand Bold"/>
                          <a:ea typeface="Quicksand Bold"/>
                          <a:cs typeface="Quicksand Bold"/>
                          <a:sym typeface="Quicksand Bold"/>
                        </a:rPr>
                        <a:t>Batch/Epochs</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27FCE"/>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Accuracy</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27FCE"/>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Precision</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27FCE"/>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Recall</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27FCE"/>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F1 Score</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27FCE"/>
                    </a:solidFill>
                  </a:tcPr>
                </a:tc>
                <a:extLst>
                  <a:ext uri="{0D108BD9-81ED-4DB2-BD59-A6C34878D82A}">
                    <a16:rowId xmlns:a16="http://schemas.microsoft.com/office/drawing/2014/main" val="10000"/>
                  </a:ext>
                </a:extLst>
              </a:tr>
              <a:tr h="887435">
                <a:tc>
                  <a:txBody>
                    <a:bodyPr/>
                    <a:lstStyle/>
                    <a:p>
                      <a:pPr algn="ctr">
                        <a:lnSpc>
                          <a:spcPts val="2799"/>
                        </a:lnSpc>
                        <a:defRPr/>
                      </a:pPr>
                      <a:r>
                        <a:rPr lang="en-US" sz="1999">
                          <a:solidFill>
                            <a:srgbClr val="000000"/>
                          </a:solidFill>
                          <a:latin typeface="Quicksand"/>
                          <a:ea typeface="Quicksand"/>
                          <a:cs typeface="Quicksand"/>
                          <a:sym typeface="Quicksand"/>
                        </a:rPr>
                        <a:t>16/10</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0.78</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0.82</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0.78</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0.78</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887435">
                <a:tc>
                  <a:txBody>
                    <a:bodyPr/>
                    <a:lstStyle/>
                    <a:p>
                      <a:pPr algn="ctr">
                        <a:lnSpc>
                          <a:spcPts val="2799"/>
                        </a:lnSpc>
                        <a:defRPr/>
                      </a:pPr>
                      <a:r>
                        <a:rPr lang="en-US" sz="1999">
                          <a:solidFill>
                            <a:srgbClr val="000000"/>
                          </a:solidFill>
                          <a:latin typeface="Quicksand"/>
                          <a:ea typeface="Quicksand"/>
                          <a:cs typeface="Quicksand"/>
                          <a:sym typeface="Quicksand"/>
                        </a:rPr>
                        <a:t>32/15</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0.76</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0.80</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0.76</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0.76</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887435">
                <a:tc>
                  <a:txBody>
                    <a:bodyPr/>
                    <a:lstStyle/>
                    <a:p>
                      <a:pPr algn="ctr">
                        <a:lnSpc>
                          <a:spcPts val="2799"/>
                        </a:lnSpc>
                        <a:defRPr/>
                      </a:pPr>
                      <a:r>
                        <a:rPr lang="en-US" sz="1999">
                          <a:solidFill>
                            <a:srgbClr val="000000"/>
                          </a:solidFill>
                          <a:latin typeface="Quicksand"/>
                          <a:ea typeface="Quicksand"/>
                          <a:cs typeface="Quicksand"/>
                          <a:sym typeface="Quicksand"/>
                        </a:rPr>
                        <a:t>64/20</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0.77</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0.81</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0.77</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0.77</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6" name="Freeform 6"/>
          <p:cNvSpPr/>
          <p:nvPr/>
        </p:nvSpPr>
        <p:spPr>
          <a:xfrm>
            <a:off x="9642480" y="1472363"/>
            <a:ext cx="7522011" cy="7785937"/>
          </a:xfrm>
          <a:custGeom>
            <a:avLst/>
            <a:gdLst/>
            <a:ahLst/>
            <a:cxnLst/>
            <a:rect l="l" t="t" r="r" b="b"/>
            <a:pathLst>
              <a:path w="7522011" h="7785937">
                <a:moveTo>
                  <a:pt x="0" y="0"/>
                </a:moveTo>
                <a:lnTo>
                  <a:pt x="7522011" y="0"/>
                </a:lnTo>
                <a:lnTo>
                  <a:pt x="7522011" y="7785937"/>
                </a:lnTo>
                <a:lnTo>
                  <a:pt x="0" y="7785937"/>
                </a:lnTo>
                <a:lnTo>
                  <a:pt x="0" y="0"/>
                </a:lnTo>
                <a:close/>
              </a:path>
            </a:pathLst>
          </a:custGeom>
          <a:blipFill>
            <a:blip r:embed="rId6"/>
            <a:stretch>
              <a:fillRect t="-17" r="-11901" b="-17"/>
            </a:stretch>
          </a:blipFill>
        </p:spPr>
      </p:sp>
      <p:grpSp>
        <p:nvGrpSpPr>
          <p:cNvPr id="7" name="Group 7"/>
          <p:cNvGrpSpPr/>
          <p:nvPr/>
        </p:nvGrpSpPr>
        <p:grpSpPr>
          <a:xfrm>
            <a:off x="11854337" y="3630435"/>
            <a:ext cx="882399" cy="88239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5757"/>
              </a:solidFill>
              <a:prstDash val="solid"/>
              <a:miter/>
            </a:ln>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0840313" y="2574304"/>
            <a:ext cx="882399" cy="88239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5757"/>
              </a:solidFill>
              <a:prstDash val="solid"/>
              <a:miter/>
            </a:ln>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5370050" y="7175310"/>
            <a:ext cx="740649" cy="74064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5757"/>
              </a:solidFill>
              <a:prstDash val="solid"/>
              <a:miter/>
            </a:ln>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6211949" y="8028817"/>
            <a:ext cx="680236" cy="68023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5757"/>
              </a:solidFill>
              <a:prstDash val="solid"/>
              <a:miter/>
            </a:ln>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2411248" y="7239119"/>
            <a:ext cx="882399" cy="882399"/>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5757"/>
              </a:solidFill>
              <a:prstDash val="solid"/>
              <a:miter/>
            </a:ln>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15012145" y="7680318"/>
            <a:ext cx="882399" cy="882399"/>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5757"/>
              </a:solidFill>
              <a:prstDash val="solid"/>
              <a:miter/>
            </a:ln>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0" y="9564357"/>
            <a:ext cx="19430051" cy="585913"/>
            <a:chOff x="0" y="0"/>
            <a:chExt cx="25906735" cy="781217"/>
          </a:xfrm>
        </p:grpSpPr>
        <p:grpSp>
          <p:nvGrpSpPr>
            <p:cNvPr id="26" name="Group 26"/>
            <p:cNvGrpSpPr/>
            <p:nvPr/>
          </p:nvGrpSpPr>
          <p:grpSpPr>
            <a:xfrm>
              <a:off x="0" y="0"/>
              <a:ext cx="25906735" cy="781217"/>
              <a:chOff x="0" y="0"/>
              <a:chExt cx="4576633" cy="138008"/>
            </a:xfrm>
          </p:grpSpPr>
          <p:sp>
            <p:nvSpPr>
              <p:cNvPr id="27" name="Freeform 27"/>
              <p:cNvSpPr/>
              <p:nvPr/>
            </p:nvSpPr>
            <p:spPr>
              <a:xfrm>
                <a:off x="0" y="0"/>
                <a:ext cx="4576633" cy="138008"/>
              </a:xfrm>
              <a:custGeom>
                <a:avLst/>
                <a:gdLst/>
                <a:ahLst/>
                <a:cxnLst/>
                <a:rect l="l" t="t" r="r" b="b"/>
                <a:pathLst>
                  <a:path w="4576633" h="138008">
                    <a:moveTo>
                      <a:pt x="0" y="0"/>
                    </a:moveTo>
                    <a:lnTo>
                      <a:pt x="4576633" y="0"/>
                    </a:lnTo>
                    <a:lnTo>
                      <a:pt x="4576633" y="138008"/>
                    </a:lnTo>
                    <a:lnTo>
                      <a:pt x="0" y="138008"/>
                    </a:lnTo>
                    <a:close/>
                  </a:path>
                </a:pathLst>
              </a:custGeom>
              <a:solidFill>
                <a:srgbClr val="FFFFFF"/>
              </a:solidFill>
            </p:spPr>
          </p:sp>
          <p:sp>
            <p:nvSpPr>
              <p:cNvPr id="28" name="TextBox 28"/>
              <p:cNvSpPr txBox="1"/>
              <p:nvPr/>
            </p:nvSpPr>
            <p:spPr>
              <a:xfrm>
                <a:off x="0" y="-38100"/>
                <a:ext cx="4576633" cy="176108"/>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421650" y="-9293"/>
              <a:ext cx="24239128" cy="714079"/>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Results</a:t>
              </a:r>
            </a:p>
          </p:txBody>
        </p:sp>
      </p:grpSp>
      <p:sp>
        <p:nvSpPr>
          <p:cNvPr id="30" name="TextBox 30"/>
          <p:cNvSpPr txBox="1"/>
          <p:nvPr/>
        </p:nvSpPr>
        <p:spPr>
          <a:xfrm>
            <a:off x="17597737" y="9448690"/>
            <a:ext cx="453707" cy="693421"/>
          </a:xfrm>
          <a:prstGeom prst="rect">
            <a:avLst/>
          </a:prstGeom>
        </p:spPr>
        <p:txBody>
          <a:bodyPr lIns="0" tIns="0" rIns="0" bIns="0" rtlCol="0" anchor="t">
            <a:spAutoFit/>
          </a:bodyPr>
          <a:lstStyle/>
          <a:p>
            <a:pPr algn="ctr">
              <a:lnSpc>
                <a:spcPts val="5699"/>
              </a:lnSpc>
              <a:spcBef>
                <a:spcPct val="0"/>
              </a:spcBef>
            </a:pPr>
            <a:r>
              <a:rPr lang="en-US" sz="3799">
                <a:solidFill>
                  <a:srgbClr val="000000"/>
                </a:solidFill>
                <a:latin typeface="Rasputin"/>
                <a:ea typeface="Rasputin"/>
                <a:cs typeface="Rasputin"/>
                <a:sym typeface="Rasputin"/>
              </a:rPr>
              <a:t>21</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3A5880">
                <a:alpha val="100000"/>
              </a:srgbClr>
            </a:gs>
            <a:gs pos="100000">
              <a:srgbClr val="436EA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16209">
            <a:off x="-890667" y="4921459"/>
            <a:ext cx="8901994" cy="10457555"/>
          </a:xfrm>
          <a:custGeom>
            <a:avLst/>
            <a:gdLst/>
            <a:ahLst/>
            <a:cxnLst/>
            <a:rect l="l" t="t" r="r" b="b"/>
            <a:pathLst>
              <a:path w="8901994" h="10457555">
                <a:moveTo>
                  <a:pt x="0" y="0"/>
                </a:moveTo>
                <a:lnTo>
                  <a:pt x="8901993" y="0"/>
                </a:lnTo>
                <a:lnTo>
                  <a:pt x="8901993" y="10457555"/>
                </a:lnTo>
                <a:lnTo>
                  <a:pt x="0" y="1045755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8862409">
            <a:off x="11443547" y="-3756415"/>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4">
              <a:alphaModFix amt="41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664481" y="357187"/>
            <a:ext cx="10699625" cy="1333500"/>
          </a:xfrm>
          <a:prstGeom prst="rect">
            <a:avLst/>
          </a:prstGeom>
        </p:spPr>
        <p:txBody>
          <a:bodyPr lIns="0" tIns="0" rIns="0" bIns="0" rtlCol="0" anchor="t">
            <a:spAutoFit/>
          </a:bodyPr>
          <a:lstStyle/>
          <a:p>
            <a:pPr algn="l">
              <a:lnSpc>
                <a:spcPts val="10440"/>
              </a:lnSpc>
            </a:pPr>
            <a:r>
              <a:rPr lang="en-US" sz="8700">
                <a:solidFill>
                  <a:srgbClr val="FFFFFF"/>
                </a:solidFill>
                <a:latin typeface="Rasputin"/>
                <a:ea typeface="Rasputin"/>
                <a:cs typeface="Rasputin"/>
                <a:sym typeface="Rasputin"/>
              </a:rPr>
              <a:t>MobileNetV2-BSL</a:t>
            </a:r>
          </a:p>
        </p:txBody>
      </p:sp>
      <p:graphicFrame>
        <p:nvGraphicFramePr>
          <p:cNvPr id="5" name="Table 5"/>
          <p:cNvGraphicFramePr>
            <a:graphicFrameLocks noGrp="1"/>
          </p:cNvGraphicFramePr>
          <p:nvPr>
            <p:extLst>
              <p:ext uri="{D42A27DB-BD31-4B8C-83A1-F6EECF244321}">
                <p14:modId xmlns:p14="http://schemas.microsoft.com/office/powerpoint/2010/main" val="3272799569"/>
              </p:ext>
            </p:extLst>
          </p:nvPr>
        </p:nvGraphicFramePr>
        <p:xfrm>
          <a:off x="456663" y="3756654"/>
          <a:ext cx="7847905" cy="3549740"/>
        </p:xfrm>
        <a:graphic>
          <a:graphicData uri="http://schemas.openxmlformats.org/drawingml/2006/table">
            <a:tbl>
              <a:tblPr/>
              <a:tblGrid>
                <a:gridCol w="1974265">
                  <a:extLst>
                    <a:ext uri="{9D8B030D-6E8A-4147-A177-3AD203B41FA5}">
                      <a16:colId xmlns:a16="http://schemas.microsoft.com/office/drawing/2014/main" val="20000"/>
                    </a:ext>
                  </a:extLst>
                </a:gridCol>
                <a:gridCol w="1468410">
                  <a:extLst>
                    <a:ext uri="{9D8B030D-6E8A-4147-A177-3AD203B41FA5}">
                      <a16:colId xmlns:a16="http://schemas.microsoft.com/office/drawing/2014/main" val="20001"/>
                    </a:ext>
                  </a:extLst>
                </a:gridCol>
                <a:gridCol w="1468410">
                  <a:extLst>
                    <a:ext uri="{9D8B030D-6E8A-4147-A177-3AD203B41FA5}">
                      <a16:colId xmlns:a16="http://schemas.microsoft.com/office/drawing/2014/main" val="20002"/>
                    </a:ext>
                  </a:extLst>
                </a:gridCol>
                <a:gridCol w="1468410">
                  <a:extLst>
                    <a:ext uri="{9D8B030D-6E8A-4147-A177-3AD203B41FA5}">
                      <a16:colId xmlns:a16="http://schemas.microsoft.com/office/drawing/2014/main" val="20003"/>
                    </a:ext>
                  </a:extLst>
                </a:gridCol>
                <a:gridCol w="1468410">
                  <a:extLst>
                    <a:ext uri="{9D8B030D-6E8A-4147-A177-3AD203B41FA5}">
                      <a16:colId xmlns:a16="http://schemas.microsoft.com/office/drawing/2014/main" val="20004"/>
                    </a:ext>
                  </a:extLst>
                </a:gridCol>
              </a:tblGrid>
              <a:tr h="887435">
                <a:tc>
                  <a:txBody>
                    <a:bodyPr/>
                    <a:lstStyle/>
                    <a:p>
                      <a:pPr algn="ctr">
                        <a:lnSpc>
                          <a:spcPts val="2239"/>
                        </a:lnSpc>
                        <a:defRPr/>
                      </a:pPr>
                      <a:r>
                        <a:rPr lang="en-US" sz="1599" b="1">
                          <a:solidFill>
                            <a:srgbClr val="FFFFFF"/>
                          </a:solidFill>
                          <a:latin typeface="Quicksand Bold"/>
                          <a:ea typeface="Quicksand Bold"/>
                          <a:cs typeface="Quicksand Bold"/>
                          <a:sym typeface="Quicksand Bold"/>
                        </a:rPr>
                        <a:t>Batch/Epochs</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27FCE"/>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Accuracy</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27FCE"/>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Precision</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27FCE"/>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Recall</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27FCE"/>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F1 Score</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27FCE"/>
                    </a:solidFill>
                  </a:tcPr>
                </a:tc>
                <a:extLst>
                  <a:ext uri="{0D108BD9-81ED-4DB2-BD59-A6C34878D82A}">
                    <a16:rowId xmlns:a16="http://schemas.microsoft.com/office/drawing/2014/main" val="10000"/>
                  </a:ext>
                </a:extLst>
              </a:tr>
              <a:tr h="887435">
                <a:tc>
                  <a:txBody>
                    <a:bodyPr/>
                    <a:lstStyle/>
                    <a:p>
                      <a:pPr algn="ctr">
                        <a:lnSpc>
                          <a:spcPts val="2799"/>
                        </a:lnSpc>
                        <a:defRPr/>
                      </a:pPr>
                      <a:r>
                        <a:rPr lang="en-US" sz="1999">
                          <a:solidFill>
                            <a:srgbClr val="000000"/>
                          </a:solidFill>
                          <a:latin typeface="Quicksand"/>
                          <a:ea typeface="Quicksand"/>
                          <a:cs typeface="Quicksand"/>
                          <a:sym typeface="Quicksand"/>
                        </a:rPr>
                        <a:t>16/10</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0.74</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0.77</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0.74</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0.73</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887435">
                <a:tc>
                  <a:txBody>
                    <a:bodyPr/>
                    <a:lstStyle/>
                    <a:p>
                      <a:pPr algn="ctr">
                        <a:lnSpc>
                          <a:spcPts val="2799"/>
                        </a:lnSpc>
                        <a:defRPr/>
                      </a:pPr>
                      <a:r>
                        <a:rPr lang="en-US" sz="1999">
                          <a:solidFill>
                            <a:srgbClr val="000000"/>
                          </a:solidFill>
                          <a:latin typeface="Quicksand"/>
                          <a:ea typeface="Quicksand"/>
                          <a:cs typeface="Quicksand"/>
                          <a:sym typeface="Quicksand"/>
                        </a:rPr>
                        <a:t>32/15</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0.75</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0.78</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0.75</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0.74</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887435">
                <a:tc>
                  <a:txBody>
                    <a:bodyPr/>
                    <a:lstStyle/>
                    <a:p>
                      <a:pPr algn="ctr">
                        <a:lnSpc>
                          <a:spcPts val="2799"/>
                        </a:lnSpc>
                        <a:defRPr/>
                      </a:pPr>
                      <a:r>
                        <a:rPr lang="en-US" sz="1999">
                          <a:solidFill>
                            <a:srgbClr val="000000"/>
                          </a:solidFill>
                          <a:latin typeface="Quicksand"/>
                          <a:ea typeface="Quicksand"/>
                          <a:cs typeface="Quicksand"/>
                          <a:sym typeface="Quicksand"/>
                        </a:rPr>
                        <a:t>64/20</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0.70</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0.76</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0.70</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0.70</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6" name="Freeform 6"/>
          <p:cNvSpPr/>
          <p:nvPr/>
        </p:nvSpPr>
        <p:spPr>
          <a:xfrm>
            <a:off x="9336974" y="1472363"/>
            <a:ext cx="7594657" cy="7785937"/>
          </a:xfrm>
          <a:custGeom>
            <a:avLst/>
            <a:gdLst/>
            <a:ahLst/>
            <a:cxnLst/>
            <a:rect l="l" t="t" r="r" b="b"/>
            <a:pathLst>
              <a:path w="7594657" h="7785937">
                <a:moveTo>
                  <a:pt x="0" y="0"/>
                </a:moveTo>
                <a:lnTo>
                  <a:pt x="7594657" y="0"/>
                </a:lnTo>
                <a:lnTo>
                  <a:pt x="7594657" y="7785937"/>
                </a:lnTo>
                <a:lnTo>
                  <a:pt x="0" y="7785937"/>
                </a:lnTo>
                <a:lnTo>
                  <a:pt x="0" y="0"/>
                </a:lnTo>
                <a:close/>
              </a:path>
            </a:pathLst>
          </a:custGeom>
          <a:blipFill>
            <a:blip r:embed="rId6"/>
            <a:stretch>
              <a:fillRect r="-10557"/>
            </a:stretch>
          </a:blipFill>
        </p:spPr>
      </p:sp>
      <p:grpSp>
        <p:nvGrpSpPr>
          <p:cNvPr id="7" name="Group 7"/>
          <p:cNvGrpSpPr/>
          <p:nvPr/>
        </p:nvGrpSpPr>
        <p:grpSpPr>
          <a:xfrm>
            <a:off x="9715805" y="1472363"/>
            <a:ext cx="882399" cy="88239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5757"/>
              </a:solidFill>
              <a:prstDash val="solid"/>
              <a:miter/>
            </a:ln>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2384143" y="4218460"/>
            <a:ext cx="1831011" cy="183101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5757"/>
              </a:solidFill>
              <a:prstDash val="solid"/>
              <a:miter/>
            </a:ln>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4916227" y="4222179"/>
            <a:ext cx="1294501" cy="129450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5757"/>
              </a:solidFill>
              <a:prstDash val="solid"/>
              <a:miter/>
            </a:ln>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4602077" y="6532967"/>
            <a:ext cx="1294501" cy="1294501"/>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5757"/>
              </a:solidFill>
              <a:prstDash val="solid"/>
              <a:miter/>
            </a:ln>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0" y="9564357"/>
            <a:ext cx="19430051" cy="585913"/>
            <a:chOff x="0" y="0"/>
            <a:chExt cx="25906735" cy="781217"/>
          </a:xfrm>
        </p:grpSpPr>
        <p:grpSp>
          <p:nvGrpSpPr>
            <p:cNvPr id="20" name="Group 20"/>
            <p:cNvGrpSpPr/>
            <p:nvPr/>
          </p:nvGrpSpPr>
          <p:grpSpPr>
            <a:xfrm>
              <a:off x="0" y="0"/>
              <a:ext cx="25906735" cy="781217"/>
              <a:chOff x="0" y="0"/>
              <a:chExt cx="4576633" cy="138008"/>
            </a:xfrm>
          </p:grpSpPr>
          <p:sp>
            <p:nvSpPr>
              <p:cNvPr id="21" name="Freeform 21"/>
              <p:cNvSpPr/>
              <p:nvPr/>
            </p:nvSpPr>
            <p:spPr>
              <a:xfrm>
                <a:off x="0" y="0"/>
                <a:ext cx="4576633" cy="138008"/>
              </a:xfrm>
              <a:custGeom>
                <a:avLst/>
                <a:gdLst/>
                <a:ahLst/>
                <a:cxnLst/>
                <a:rect l="l" t="t" r="r" b="b"/>
                <a:pathLst>
                  <a:path w="4576633" h="138008">
                    <a:moveTo>
                      <a:pt x="0" y="0"/>
                    </a:moveTo>
                    <a:lnTo>
                      <a:pt x="4576633" y="0"/>
                    </a:lnTo>
                    <a:lnTo>
                      <a:pt x="4576633" y="138008"/>
                    </a:lnTo>
                    <a:lnTo>
                      <a:pt x="0" y="138008"/>
                    </a:lnTo>
                    <a:close/>
                  </a:path>
                </a:pathLst>
              </a:custGeom>
              <a:solidFill>
                <a:srgbClr val="FFFFFF"/>
              </a:solidFill>
            </p:spPr>
          </p:sp>
          <p:sp>
            <p:nvSpPr>
              <p:cNvPr id="22" name="TextBox 22"/>
              <p:cNvSpPr txBox="1"/>
              <p:nvPr/>
            </p:nvSpPr>
            <p:spPr>
              <a:xfrm>
                <a:off x="0" y="-38100"/>
                <a:ext cx="4576633" cy="176108"/>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421650" y="-9293"/>
              <a:ext cx="24239128" cy="714079"/>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Results</a:t>
              </a:r>
            </a:p>
          </p:txBody>
        </p:sp>
      </p:grpSp>
      <p:sp>
        <p:nvSpPr>
          <p:cNvPr id="26" name="TextBox 13">
            <a:extLst>
              <a:ext uri="{FF2B5EF4-FFF2-40B4-BE49-F238E27FC236}">
                <a16:creationId xmlns:a16="http://schemas.microsoft.com/office/drawing/2014/main" id="{4C2D1B40-1EA0-800D-4185-C1D7C5A1FAAE}"/>
              </a:ext>
            </a:extLst>
          </p:cNvPr>
          <p:cNvSpPr txBox="1"/>
          <p:nvPr/>
        </p:nvSpPr>
        <p:spPr>
          <a:xfrm>
            <a:off x="17303122" y="9464347"/>
            <a:ext cx="980307" cy="673326"/>
          </a:xfrm>
          <a:prstGeom prst="rect">
            <a:avLst/>
          </a:prstGeom>
        </p:spPr>
        <p:txBody>
          <a:bodyPr wrap="square" lIns="0" tIns="0" rIns="0" bIns="0" rtlCol="0" anchor="t">
            <a:spAutoFit/>
          </a:bodyPr>
          <a:lstStyle/>
          <a:p>
            <a:pPr algn="ctr">
              <a:lnSpc>
                <a:spcPts val="5699"/>
              </a:lnSpc>
              <a:spcBef>
                <a:spcPct val="0"/>
              </a:spcBef>
            </a:pPr>
            <a:r>
              <a:rPr lang="en-US" sz="3750" dirty="0">
                <a:solidFill>
                  <a:srgbClr val="000000"/>
                </a:solidFill>
                <a:latin typeface="Rasputin"/>
                <a:sym typeface="Rasputin"/>
              </a:rPr>
              <a:t>22</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3A5880">
                <a:alpha val="100000"/>
              </a:srgbClr>
            </a:gs>
            <a:gs pos="100000">
              <a:srgbClr val="436EA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16209">
            <a:off x="-890667" y="4921459"/>
            <a:ext cx="8901994" cy="10457555"/>
          </a:xfrm>
          <a:custGeom>
            <a:avLst/>
            <a:gdLst/>
            <a:ahLst/>
            <a:cxnLst/>
            <a:rect l="l" t="t" r="r" b="b"/>
            <a:pathLst>
              <a:path w="8901994" h="10457555">
                <a:moveTo>
                  <a:pt x="0" y="0"/>
                </a:moveTo>
                <a:lnTo>
                  <a:pt x="8901993" y="0"/>
                </a:lnTo>
                <a:lnTo>
                  <a:pt x="8901993" y="10457555"/>
                </a:lnTo>
                <a:lnTo>
                  <a:pt x="0" y="1045755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8862409">
            <a:off x="11443547" y="-3756415"/>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4">
              <a:alphaModFix amt="41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664481" y="357187"/>
            <a:ext cx="10116227" cy="1333500"/>
          </a:xfrm>
          <a:prstGeom prst="rect">
            <a:avLst/>
          </a:prstGeom>
        </p:spPr>
        <p:txBody>
          <a:bodyPr lIns="0" tIns="0" rIns="0" bIns="0" rtlCol="0" anchor="t">
            <a:spAutoFit/>
          </a:bodyPr>
          <a:lstStyle/>
          <a:p>
            <a:pPr algn="l">
              <a:lnSpc>
                <a:spcPts val="10440"/>
              </a:lnSpc>
            </a:pPr>
            <a:r>
              <a:rPr lang="en-US" sz="8700">
                <a:solidFill>
                  <a:srgbClr val="FFFFFF"/>
                </a:solidFill>
                <a:latin typeface="Rasputin"/>
                <a:ea typeface="Rasputin"/>
                <a:cs typeface="Rasputin"/>
                <a:sym typeface="Rasputin"/>
              </a:rPr>
              <a:t>MobileNetV2-LIS</a:t>
            </a:r>
          </a:p>
        </p:txBody>
      </p:sp>
      <p:graphicFrame>
        <p:nvGraphicFramePr>
          <p:cNvPr id="5" name="Table 5"/>
          <p:cNvGraphicFramePr>
            <a:graphicFrameLocks noGrp="1"/>
          </p:cNvGraphicFramePr>
          <p:nvPr/>
        </p:nvGraphicFramePr>
        <p:xfrm>
          <a:off x="503242" y="3782310"/>
          <a:ext cx="7847905" cy="3549740"/>
        </p:xfrm>
        <a:graphic>
          <a:graphicData uri="http://schemas.openxmlformats.org/drawingml/2006/table">
            <a:tbl>
              <a:tblPr/>
              <a:tblGrid>
                <a:gridCol w="1974265">
                  <a:extLst>
                    <a:ext uri="{9D8B030D-6E8A-4147-A177-3AD203B41FA5}">
                      <a16:colId xmlns:a16="http://schemas.microsoft.com/office/drawing/2014/main" val="20000"/>
                    </a:ext>
                  </a:extLst>
                </a:gridCol>
                <a:gridCol w="1468410">
                  <a:extLst>
                    <a:ext uri="{9D8B030D-6E8A-4147-A177-3AD203B41FA5}">
                      <a16:colId xmlns:a16="http://schemas.microsoft.com/office/drawing/2014/main" val="20001"/>
                    </a:ext>
                  </a:extLst>
                </a:gridCol>
                <a:gridCol w="1468410">
                  <a:extLst>
                    <a:ext uri="{9D8B030D-6E8A-4147-A177-3AD203B41FA5}">
                      <a16:colId xmlns:a16="http://schemas.microsoft.com/office/drawing/2014/main" val="20002"/>
                    </a:ext>
                  </a:extLst>
                </a:gridCol>
                <a:gridCol w="1468410">
                  <a:extLst>
                    <a:ext uri="{9D8B030D-6E8A-4147-A177-3AD203B41FA5}">
                      <a16:colId xmlns:a16="http://schemas.microsoft.com/office/drawing/2014/main" val="20003"/>
                    </a:ext>
                  </a:extLst>
                </a:gridCol>
                <a:gridCol w="1468410">
                  <a:extLst>
                    <a:ext uri="{9D8B030D-6E8A-4147-A177-3AD203B41FA5}">
                      <a16:colId xmlns:a16="http://schemas.microsoft.com/office/drawing/2014/main" val="20004"/>
                    </a:ext>
                  </a:extLst>
                </a:gridCol>
              </a:tblGrid>
              <a:tr h="887435">
                <a:tc>
                  <a:txBody>
                    <a:bodyPr/>
                    <a:lstStyle/>
                    <a:p>
                      <a:pPr algn="ctr">
                        <a:lnSpc>
                          <a:spcPts val="2239"/>
                        </a:lnSpc>
                        <a:defRPr/>
                      </a:pPr>
                      <a:r>
                        <a:rPr lang="en-US" sz="1599" b="1">
                          <a:solidFill>
                            <a:srgbClr val="FFFFFF"/>
                          </a:solidFill>
                          <a:latin typeface="Quicksand Bold"/>
                          <a:ea typeface="Quicksand Bold"/>
                          <a:cs typeface="Quicksand Bold"/>
                          <a:sym typeface="Quicksand Bold"/>
                        </a:rPr>
                        <a:t>Batch/Epochs</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27FCE"/>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Accuracy</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27FCE"/>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Precision</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27FCE"/>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Recall</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27FCE"/>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F1 Score</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27FCE"/>
                    </a:solidFill>
                  </a:tcPr>
                </a:tc>
                <a:extLst>
                  <a:ext uri="{0D108BD9-81ED-4DB2-BD59-A6C34878D82A}">
                    <a16:rowId xmlns:a16="http://schemas.microsoft.com/office/drawing/2014/main" val="10000"/>
                  </a:ext>
                </a:extLst>
              </a:tr>
              <a:tr h="887435">
                <a:tc>
                  <a:txBody>
                    <a:bodyPr/>
                    <a:lstStyle/>
                    <a:p>
                      <a:pPr algn="ctr">
                        <a:lnSpc>
                          <a:spcPts val="2799"/>
                        </a:lnSpc>
                        <a:defRPr/>
                      </a:pPr>
                      <a:r>
                        <a:rPr lang="en-US" sz="1999">
                          <a:solidFill>
                            <a:srgbClr val="000000"/>
                          </a:solidFill>
                          <a:latin typeface="Quicksand"/>
                          <a:ea typeface="Quicksand"/>
                          <a:cs typeface="Quicksand"/>
                          <a:sym typeface="Quicksand"/>
                        </a:rPr>
                        <a:t>16/10</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0.73</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0.79</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0.73</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0.73</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887435">
                <a:tc>
                  <a:txBody>
                    <a:bodyPr/>
                    <a:lstStyle/>
                    <a:p>
                      <a:pPr algn="ctr">
                        <a:lnSpc>
                          <a:spcPts val="2799"/>
                        </a:lnSpc>
                        <a:defRPr/>
                      </a:pPr>
                      <a:r>
                        <a:rPr lang="en-US" sz="1999">
                          <a:solidFill>
                            <a:srgbClr val="000000"/>
                          </a:solidFill>
                          <a:latin typeface="Quicksand"/>
                          <a:ea typeface="Quicksand"/>
                          <a:cs typeface="Quicksand"/>
                          <a:sym typeface="Quicksand"/>
                        </a:rPr>
                        <a:t>32/15</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0.74</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0.80</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0.74</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0.74</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887435">
                <a:tc>
                  <a:txBody>
                    <a:bodyPr/>
                    <a:lstStyle/>
                    <a:p>
                      <a:pPr algn="ctr">
                        <a:lnSpc>
                          <a:spcPts val="2799"/>
                        </a:lnSpc>
                        <a:defRPr/>
                      </a:pPr>
                      <a:r>
                        <a:rPr lang="en-US" sz="1999">
                          <a:solidFill>
                            <a:srgbClr val="000000"/>
                          </a:solidFill>
                          <a:latin typeface="Quicksand"/>
                          <a:ea typeface="Quicksand"/>
                          <a:cs typeface="Quicksand"/>
                          <a:sym typeface="Quicksand"/>
                        </a:rPr>
                        <a:t>64/20</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0.73</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0.78</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0.73</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0.73</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6" name="Freeform 6"/>
          <p:cNvSpPr/>
          <p:nvPr/>
        </p:nvSpPr>
        <p:spPr>
          <a:xfrm>
            <a:off x="9518626" y="1532786"/>
            <a:ext cx="7473806" cy="7725514"/>
          </a:xfrm>
          <a:custGeom>
            <a:avLst/>
            <a:gdLst/>
            <a:ahLst/>
            <a:cxnLst/>
            <a:rect l="l" t="t" r="r" b="b"/>
            <a:pathLst>
              <a:path w="7473806" h="7725514">
                <a:moveTo>
                  <a:pt x="0" y="0"/>
                </a:moveTo>
                <a:lnTo>
                  <a:pt x="7473806" y="0"/>
                </a:lnTo>
                <a:lnTo>
                  <a:pt x="7473806" y="7725514"/>
                </a:lnTo>
                <a:lnTo>
                  <a:pt x="0" y="7725514"/>
                </a:lnTo>
                <a:lnTo>
                  <a:pt x="0" y="0"/>
                </a:lnTo>
                <a:close/>
              </a:path>
            </a:pathLst>
          </a:custGeom>
          <a:blipFill>
            <a:blip r:embed="rId6"/>
            <a:stretch>
              <a:fillRect r="-11709"/>
            </a:stretch>
          </a:blipFill>
        </p:spPr>
      </p:sp>
      <p:grpSp>
        <p:nvGrpSpPr>
          <p:cNvPr id="7" name="Group 7"/>
          <p:cNvGrpSpPr/>
          <p:nvPr/>
        </p:nvGrpSpPr>
        <p:grpSpPr>
          <a:xfrm>
            <a:off x="10552134" y="2489026"/>
            <a:ext cx="882399" cy="88239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5757"/>
              </a:solidFill>
              <a:prstDash val="solid"/>
              <a:miter/>
            </a:ln>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2111006" y="4096186"/>
            <a:ext cx="882399" cy="88239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5757"/>
              </a:solidFill>
              <a:prstDash val="solid"/>
              <a:miter/>
            </a:ln>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5773044" y="7901465"/>
            <a:ext cx="882399" cy="88239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5757"/>
              </a:solidFill>
              <a:prstDash val="solid"/>
              <a:miter/>
            </a:ln>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1228607" y="3134654"/>
            <a:ext cx="882399" cy="882399"/>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5757"/>
              </a:solidFill>
              <a:prstDash val="solid"/>
              <a:miter/>
            </a:ln>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0339509" y="6657975"/>
            <a:ext cx="882399" cy="882399"/>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5757"/>
              </a:solidFill>
              <a:prstDash val="solid"/>
              <a:miter/>
            </a:ln>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0" y="9564357"/>
            <a:ext cx="19430051" cy="585913"/>
            <a:chOff x="0" y="0"/>
            <a:chExt cx="25906735" cy="781217"/>
          </a:xfrm>
        </p:grpSpPr>
        <p:grpSp>
          <p:nvGrpSpPr>
            <p:cNvPr id="23" name="Group 23"/>
            <p:cNvGrpSpPr/>
            <p:nvPr/>
          </p:nvGrpSpPr>
          <p:grpSpPr>
            <a:xfrm>
              <a:off x="0" y="0"/>
              <a:ext cx="25906735" cy="781217"/>
              <a:chOff x="0" y="0"/>
              <a:chExt cx="4576633" cy="138008"/>
            </a:xfrm>
          </p:grpSpPr>
          <p:sp>
            <p:nvSpPr>
              <p:cNvPr id="24" name="Freeform 24"/>
              <p:cNvSpPr/>
              <p:nvPr/>
            </p:nvSpPr>
            <p:spPr>
              <a:xfrm>
                <a:off x="0" y="0"/>
                <a:ext cx="4576633" cy="138008"/>
              </a:xfrm>
              <a:custGeom>
                <a:avLst/>
                <a:gdLst/>
                <a:ahLst/>
                <a:cxnLst/>
                <a:rect l="l" t="t" r="r" b="b"/>
                <a:pathLst>
                  <a:path w="4576633" h="138008">
                    <a:moveTo>
                      <a:pt x="0" y="0"/>
                    </a:moveTo>
                    <a:lnTo>
                      <a:pt x="4576633" y="0"/>
                    </a:lnTo>
                    <a:lnTo>
                      <a:pt x="4576633" y="138008"/>
                    </a:lnTo>
                    <a:lnTo>
                      <a:pt x="0" y="138008"/>
                    </a:lnTo>
                    <a:close/>
                  </a:path>
                </a:pathLst>
              </a:custGeom>
              <a:solidFill>
                <a:srgbClr val="FFFFFF"/>
              </a:solidFill>
            </p:spPr>
          </p:sp>
          <p:sp>
            <p:nvSpPr>
              <p:cNvPr id="25" name="TextBox 25"/>
              <p:cNvSpPr txBox="1"/>
              <p:nvPr/>
            </p:nvSpPr>
            <p:spPr>
              <a:xfrm>
                <a:off x="0" y="-38100"/>
                <a:ext cx="4576633" cy="176108"/>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421650" y="-9293"/>
              <a:ext cx="24239128" cy="714079"/>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Results</a:t>
              </a:r>
            </a:p>
          </p:txBody>
        </p:sp>
      </p:grpSp>
      <p:sp>
        <p:nvSpPr>
          <p:cNvPr id="27" name="TextBox 27"/>
          <p:cNvSpPr txBox="1"/>
          <p:nvPr/>
        </p:nvSpPr>
        <p:spPr>
          <a:xfrm>
            <a:off x="17490898" y="9448690"/>
            <a:ext cx="667385" cy="693421"/>
          </a:xfrm>
          <a:prstGeom prst="rect">
            <a:avLst/>
          </a:prstGeom>
        </p:spPr>
        <p:txBody>
          <a:bodyPr lIns="0" tIns="0" rIns="0" bIns="0" rtlCol="0" anchor="t">
            <a:spAutoFit/>
          </a:bodyPr>
          <a:lstStyle/>
          <a:p>
            <a:pPr algn="ctr">
              <a:lnSpc>
                <a:spcPts val="5699"/>
              </a:lnSpc>
              <a:spcBef>
                <a:spcPct val="0"/>
              </a:spcBef>
            </a:pPr>
            <a:r>
              <a:rPr lang="en-US" sz="3799">
                <a:solidFill>
                  <a:srgbClr val="000000"/>
                </a:solidFill>
                <a:latin typeface="Rasputin"/>
                <a:ea typeface="Rasputin"/>
                <a:cs typeface="Rasputin"/>
                <a:sym typeface="Rasputin"/>
              </a:rPr>
              <a:t>23</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3A5880">
                <a:alpha val="100000"/>
              </a:srgbClr>
            </a:gs>
            <a:gs pos="100000">
              <a:srgbClr val="436EA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16209">
            <a:off x="-890667" y="4921459"/>
            <a:ext cx="8901994" cy="10457555"/>
          </a:xfrm>
          <a:custGeom>
            <a:avLst/>
            <a:gdLst/>
            <a:ahLst/>
            <a:cxnLst/>
            <a:rect l="l" t="t" r="r" b="b"/>
            <a:pathLst>
              <a:path w="8901994" h="10457555">
                <a:moveTo>
                  <a:pt x="0" y="0"/>
                </a:moveTo>
                <a:lnTo>
                  <a:pt x="8901993" y="0"/>
                </a:lnTo>
                <a:lnTo>
                  <a:pt x="8901993" y="10457555"/>
                </a:lnTo>
                <a:lnTo>
                  <a:pt x="0" y="1045755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8862409">
            <a:off x="11443547" y="-3756415"/>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4">
              <a:alphaModFix amt="41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664481" y="357187"/>
            <a:ext cx="11286876" cy="1333500"/>
          </a:xfrm>
          <a:prstGeom prst="rect">
            <a:avLst/>
          </a:prstGeom>
        </p:spPr>
        <p:txBody>
          <a:bodyPr lIns="0" tIns="0" rIns="0" bIns="0" rtlCol="0" anchor="t">
            <a:spAutoFit/>
          </a:bodyPr>
          <a:lstStyle/>
          <a:p>
            <a:pPr algn="l">
              <a:lnSpc>
                <a:spcPts val="10440"/>
              </a:lnSpc>
            </a:pPr>
            <a:r>
              <a:rPr lang="en-US" sz="8700">
                <a:solidFill>
                  <a:srgbClr val="FFFFFF"/>
                </a:solidFill>
                <a:latin typeface="Rasputin"/>
                <a:ea typeface="Rasputin"/>
                <a:cs typeface="Rasputin"/>
                <a:sym typeface="Rasputin"/>
              </a:rPr>
              <a:t>EfficientNetV2-ASL</a:t>
            </a:r>
          </a:p>
        </p:txBody>
      </p:sp>
      <p:graphicFrame>
        <p:nvGraphicFramePr>
          <p:cNvPr id="5" name="Table 5"/>
          <p:cNvGraphicFramePr>
            <a:graphicFrameLocks noGrp="1"/>
          </p:cNvGraphicFramePr>
          <p:nvPr/>
        </p:nvGraphicFramePr>
        <p:xfrm>
          <a:off x="503242" y="3782310"/>
          <a:ext cx="7847905" cy="3549740"/>
        </p:xfrm>
        <a:graphic>
          <a:graphicData uri="http://schemas.openxmlformats.org/drawingml/2006/table">
            <a:tbl>
              <a:tblPr/>
              <a:tblGrid>
                <a:gridCol w="1974265">
                  <a:extLst>
                    <a:ext uri="{9D8B030D-6E8A-4147-A177-3AD203B41FA5}">
                      <a16:colId xmlns:a16="http://schemas.microsoft.com/office/drawing/2014/main" val="20000"/>
                    </a:ext>
                  </a:extLst>
                </a:gridCol>
                <a:gridCol w="1468410">
                  <a:extLst>
                    <a:ext uri="{9D8B030D-6E8A-4147-A177-3AD203B41FA5}">
                      <a16:colId xmlns:a16="http://schemas.microsoft.com/office/drawing/2014/main" val="20001"/>
                    </a:ext>
                  </a:extLst>
                </a:gridCol>
                <a:gridCol w="1468410">
                  <a:extLst>
                    <a:ext uri="{9D8B030D-6E8A-4147-A177-3AD203B41FA5}">
                      <a16:colId xmlns:a16="http://schemas.microsoft.com/office/drawing/2014/main" val="20002"/>
                    </a:ext>
                  </a:extLst>
                </a:gridCol>
                <a:gridCol w="1468410">
                  <a:extLst>
                    <a:ext uri="{9D8B030D-6E8A-4147-A177-3AD203B41FA5}">
                      <a16:colId xmlns:a16="http://schemas.microsoft.com/office/drawing/2014/main" val="20003"/>
                    </a:ext>
                  </a:extLst>
                </a:gridCol>
                <a:gridCol w="1468410">
                  <a:extLst>
                    <a:ext uri="{9D8B030D-6E8A-4147-A177-3AD203B41FA5}">
                      <a16:colId xmlns:a16="http://schemas.microsoft.com/office/drawing/2014/main" val="20004"/>
                    </a:ext>
                  </a:extLst>
                </a:gridCol>
              </a:tblGrid>
              <a:tr h="887435">
                <a:tc>
                  <a:txBody>
                    <a:bodyPr/>
                    <a:lstStyle/>
                    <a:p>
                      <a:pPr algn="ctr">
                        <a:lnSpc>
                          <a:spcPts val="2239"/>
                        </a:lnSpc>
                        <a:defRPr/>
                      </a:pPr>
                      <a:r>
                        <a:rPr lang="en-US" sz="1599" b="1">
                          <a:solidFill>
                            <a:srgbClr val="FFFFFF"/>
                          </a:solidFill>
                          <a:latin typeface="Quicksand Bold"/>
                          <a:ea typeface="Quicksand Bold"/>
                          <a:cs typeface="Quicksand Bold"/>
                          <a:sym typeface="Quicksand Bold"/>
                        </a:rPr>
                        <a:t>Batch/Epochs</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27FCE"/>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Accuracy</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27FCE"/>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Precision</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27FCE"/>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Recall</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27FCE"/>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F1 Score</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27FCE"/>
                    </a:solidFill>
                  </a:tcPr>
                </a:tc>
                <a:extLst>
                  <a:ext uri="{0D108BD9-81ED-4DB2-BD59-A6C34878D82A}">
                    <a16:rowId xmlns:a16="http://schemas.microsoft.com/office/drawing/2014/main" val="10000"/>
                  </a:ext>
                </a:extLst>
              </a:tr>
              <a:tr h="887435">
                <a:tc>
                  <a:txBody>
                    <a:bodyPr/>
                    <a:lstStyle/>
                    <a:p>
                      <a:pPr algn="ctr">
                        <a:lnSpc>
                          <a:spcPts val="2799"/>
                        </a:lnSpc>
                        <a:defRPr/>
                      </a:pPr>
                      <a:r>
                        <a:rPr lang="en-US" sz="1999">
                          <a:solidFill>
                            <a:srgbClr val="000000"/>
                          </a:solidFill>
                          <a:latin typeface="Quicksand"/>
                          <a:ea typeface="Quicksand"/>
                          <a:cs typeface="Quicksand"/>
                          <a:sym typeface="Quicksand"/>
                        </a:rPr>
                        <a:t>16/10</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0.95</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0.95</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0.95</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0.95</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887435">
                <a:tc>
                  <a:txBody>
                    <a:bodyPr/>
                    <a:lstStyle/>
                    <a:p>
                      <a:pPr algn="ctr">
                        <a:lnSpc>
                          <a:spcPts val="2799"/>
                        </a:lnSpc>
                        <a:defRPr/>
                      </a:pPr>
                      <a:r>
                        <a:rPr lang="en-US" sz="1999">
                          <a:solidFill>
                            <a:srgbClr val="000000"/>
                          </a:solidFill>
                          <a:latin typeface="Quicksand"/>
                          <a:ea typeface="Quicksand"/>
                          <a:cs typeface="Quicksand"/>
                          <a:sym typeface="Quicksand"/>
                        </a:rPr>
                        <a:t>32/15</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0.97</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887435">
                <a:tc>
                  <a:txBody>
                    <a:bodyPr/>
                    <a:lstStyle/>
                    <a:p>
                      <a:pPr algn="ctr">
                        <a:lnSpc>
                          <a:spcPts val="2799"/>
                        </a:lnSpc>
                        <a:defRPr/>
                      </a:pPr>
                      <a:r>
                        <a:rPr lang="en-US" sz="1999">
                          <a:solidFill>
                            <a:srgbClr val="000000"/>
                          </a:solidFill>
                          <a:latin typeface="Quicksand"/>
                          <a:ea typeface="Quicksand"/>
                          <a:cs typeface="Quicksand"/>
                          <a:sym typeface="Quicksand"/>
                        </a:rPr>
                        <a:t>64/20</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6" name="Freeform 6"/>
          <p:cNvSpPr/>
          <p:nvPr/>
        </p:nvSpPr>
        <p:spPr>
          <a:xfrm>
            <a:off x="9225000" y="1472363"/>
            <a:ext cx="7507519" cy="7785937"/>
          </a:xfrm>
          <a:custGeom>
            <a:avLst/>
            <a:gdLst/>
            <a:ahLst/>
            <a:cxnLst/>
            <a:rect l="l" t="t" r="r" b="b"/>
            <a:pathLst>
              <a:path w="7507519" h="7785937">
                <a:moveTo>
                  <a:pt x="0" y="0"/>
                </a:moveTo>
                <a:lnTo>
                  <a:pt x="7507519" y="0"/>
                </a:lnTo>
                <a:lnTo>
                  <a:pt x="7507519" y="7785937"/>
                </a:lnTo>
                <a:lnTo>
                  <a:pt x="0" y="7785937"/>
                </a:lnTo>
                <a:lnTo>
                  <a:pt x="0" y="0"/>
                </a:lnTo>
                <a:close/>
              </a:path>
            </a:pathLst>
          </a:custGeom>
          <a:blipFill>
            <a:blip r:embed="rId6"/>
            <a:stretch>
              <a:fillRect t="-17" r="-12117" b="-17"/>
            </a:stretch>
          </a:blipFill>
        </p:spPr>
      </p:sp>
      <p:grpSp>
        <p:nvGrpSpPr>
          <p:cNvPr id="7" name="Group 7"/>
          <p:cNvGrpSpPr/>
          <p:nvPr/>
        </p:nvGrpSpPr>
        <p:grpSpPr>
          <a:xfrm>
            <a:off x="15418668" y="7724193"/>
            <a:ext cx="763859" cy="76385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5757"/>
              </a:solidFill>
              <a:prstDash val="solid"/>
              <a:miter/>
            </a:ln>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0" y="9564357"/>
            <a:ext cx="19430051" cy="585913"/>
            <a:chOff x="0" y="0"/>
            <a:chExt cx="25906735" cy="781217"/>
          </a:xfrm>
        </p:grpSpPr>
        <p:grpSp>
          <p:nvGrpSpPr>
            <p:cNvPr id="11" name="Group 11"/>
            <p:cNvGrpSpPr/>
            <p:nvPr/>
          </p:nvGrpSpPr>
          <p:grpSpPr>
            <a:xfrm>
              <a:off x="0" y="0"/>
              <a:ext cx="25906735" cy="781217"/>
              <a:chOff x="0" y="0"/>
              <a:chExt cx="4576633" cy="138008"/>
            </a:xfrm>
          </p:grpSpPr>
          <p:sp>
            <p:nvSpPr>
              <p:cNvPr id="12" name="Freeform 12"/>
              <p:cNvSpPr/>
              <p:nvPr/>
            </p:nvSpPr>
            <p:spPr>
              <a:xfrm>
                <a:off x="0" y="0"/>
                <a:ext cx="4576633" cy="138008"/>
              </a:xfrm>
              <a:custGeom>
                <a:avLst/>
                <a:gdLst/>
                <a:ahLst/>
                <a:cxnLst/>
                <a:rect l="l" t="t" r="r" b="b"/>
                <a:pathLst>
                  <a:path w="4576633" h="138008">
                    <a:moveTo>
                      <a:pt x="0" y="0"/>
                    </a:moveTo>
                    <a:lnTo>
                      <a:pt x="4576633" y="0"/>
                    </a:lnTo>
                    <a:lnTo>
                      <a:pt x="4576633" y="138008"/>
                    </a:lnTo>
                    <a:lnTo>
                      <a:pt x="0" y="138008"/>
                    </a:lnTo>
                    <a:close/>
                  </a:path>
                </a:pathLst>
              </a:custGeom>
              <a:solidFill>
                <a:srgbClr val="FFFFFF"/>
              </a:solidFill>
            </p:spPr>
          </p:sp>
          <p:sp>
            <p:nvSpPr>
              <p:cNvPr id="13" name="TextBox 13"/>
              <p:cNvSpPr txBox="1"/>
              <p:nvPr/>
            </p:nvSpPr>
            <p:spPr>
              <a:xfrm>
                <a:off x="0" y="-38100"/>
                <a:ext cx="4576633" cy="176108"/>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421650" y="-9293"/>
              <a:ext cx="24239128" cy="714079"/>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Results</a:t>
              </a:r>
            </a:p>
          </p:txBody>
        </p:sp>
      </p:grpSp>
      <p:sp>
        <p:nvSpPr>
          <p:cNvPr id="15" name="TextBox 15"/>
          <p:cNvSpPr txBox="1"/>
          <p:nvPr/>
        </p:nvSpPr>
        <p:spPr>
          <a:xfrm>
            <a:off x="17149528" y="9464347"/>
            <a:ext cx="1130919" cy="668132"/>
          </a:xfrm>
          <a:prstGeom prst="rect">
            <a:avLst/>
          </a:prstGeom>
        </p:spPr>
        <p:txBody>
          <a:bodyPr wrap="square" lIns="0" tIns="0" rIns="0" bIns="0" rtlCol="0" anchor="t">
            <a:spAutoFit/>
          </a:bodyPr>
          <a:lstStyle/>
          <a:p>
            <a:pPr algn="ctr">
              <a:lnSpc>
                <a:spcPts val="5699"/>
              </a:lnSpc>
              <a:spcBef>
                <a:spcPct val="0"/>
              </a:spcBef>
            </a:pPr>
            <a:r>
              <a:rPr lang="en-US" sz="3799">
                <a:solidFill>
                  <a:srgbClr val="000000"/>
                </a:solidFill>
                <a:latin typeface="Rasputin"/>
                <a:ea typeface="Rasputin"/>
                <a:cs typeface="Rasputin"/>
                <a:sym typeface="Rasputin"/>
              </a:rPr>
              <a:t>24</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3A5880">
                <a:alpha val="100000"/>
              </a:srgbClr>
            </a:gs>
            <a:gs pos="100000">
              <a:srgbClr val="436EA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16209">
            <a:off x="-890667" y="4921459"/>
            <a:ext cx="8901994" cy="10457555"/>
          </a:xfrm>
          <a:custGeom>
            <a:avLst/>
            <a:gdLst/>
            <a:ahLst/>
            <a:cxnLst/>
            <a:rect l="l" t="t" r="r" b="b"/>
            <a:pathLst>
              <a:path w="8901994" h="10457555">
                <a:moveTo>
                  <a:pt x="0" y="0"/>
                </a:moveTo>
                <a:lnTo>
                  <a:pt x="8901993" y="0"/>
                </a:lnTo>
                <a:lnTo>
                  <a:pt x="8901993" y="10457555"/>
                </a:lnTo>
                <a:lnTo>
                  <a:pt x="0" y="1045755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8862409">
            <a:off x="11443547" y="-3756415"/>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4">
              <a:alphaModFix amt="41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664481" y="357187"/>
            <a:ext cx="11135001" cy="1333500"/>
          </a:xfrm>
          <a:prstGeom prst="rect">
            <a:avLst/>
          </a:prstGeom>
        </p:spPr>
        <p:txBody>
          <a:bodyPr lIns="0" tIns="0" rIns="0" bIns="0" rtlCol="0" anchor="t">
            <a:spAutoFit/>
          </a:bodyPr>
          <a:lstStyle/>
          <a:p>
            <a:pPr algn="l">
              <a:lnSpc>
                <a:spcPts val="10440"/>
              </a:lnSpc>
            </a:pPr>
            <a:r>
              <a:rPr lang="en-US" sz="8700">
                <a:solidFill>
                  <a:srgbClr val="FFFFFF"/>
                </a:solidFill>
                <a:latin typeface="Rasputin"/>
                <a:ea typeface="Rasputin"/>
                <a:cs typeface="Rasputin"/>
                <a:sym typeface="Rasputin"/>
              </a:rPr>
              <a:t>EfficientNetV2-BSL</a:t>
            </a:r>
          </a:p>
        </p:txBody>
      </p:sp>
      <p:graphicFrame>
        <p:nvGraphicFramePr>
          <p:cNvPr id="5" name="Table 5"/>
          <p:cNvGraphicFramePr>
            <a:graphicFrameLocks noGrp="1"/>
          </p:cNvGraphicFramePr>
          <p:nvPr/>
        </p:nvGraphicFramePr>
        <p:xfrm>
          <a:off x="503242" y="3782310"/>
          <a:ext cx="7847905" cy="3549740"/>
        </p:xfrm>
        <a:graphic>
          <a:graphicData uri="http://schemas.openxmlformats.org/drawingml/2006/table">
            <a:tbl>
              <a:tblPr/>
              <a:tblGrid>
                <a:gridCol w="1974265">
                  <a:extLst>
                    <a:ext uri="{9D8B030D-6E8A-4147-A177-3AD203B41FA5}">
                      <a16:colId xmlns:a16="http://schemas.microsoft.com/office/drawing/2014/main" val="20000"/>
                    </a:ext>
                  </a:extLst>
                </a:gridCol>
                <a:gridCol w="1468410">
                  <a:extLst>
                    <a:ext uri="{9D8B030D-6E8A-4147-A177-3AD203B41FA5}">
                      <a16:colId xmlns:a16="http://schemas.microsoft.com/office/drawing/2014/main" val="20001"/>
                    </a:ext>
                  </a:extLst>
                </a:gridCol>
                <a:gridCol w="1468410">
                  <a:extLst>
                    <a:ext uri="{9D8B030D-6E8A-4147-A177-3AD203B41FA5}">
                      <a16:colId xmlns:a16="http://schemas.microsoft.com/office/drawing/2014/main" val="20002"/>
                    </a:ext>
                  </a:extLst>
                </a:gridCol>
                <a:gridCol w="1468410">
                  <a:extLst>
                    <a:ext uri="{9D8B030D-6E8A-4147-A177-3AD203B41FA5}">
                      <a16:colId xmlns:a16="http://schemas.microsoft.com/office/drawing/2014/main" val="20003"/>
                    </a:ext>
                  </a:extLst>
                </a:gridCol>
                <a:gridCol w="1468410">
                  <a:extLst>
                    <a:ext uri="{9D8B030D-6E8A-4147-A177-3AD203B41FA5}">
                      <a16:colId xmlns:a16="http://schemas.microsoft.com/office/drawing/2014/main" val="20004"/>
                    </a:ext>
                  </a:extLst>
                </a:gridCol>
              </a:tblGrid>
              <a:tr h="887435">
                <a:tc>
                  <a:txBody>
                    <a:bodyPr/>
                    <a:lstStyle/>
                    <a:p>
                      <a:pPr algn="ctr">
                        <a:lnSpc>
                          <a:spcPts val="2239"/>
                        </a:lnSpc>
                        <a:defRPr/>
                      </a:pPr>
                      <a:r>
                        <a:rPr lang="en-US" sz="1599" b="1">
                          <a:solidFill>
                            <a:srgbClr val="FFFFFF"/>
                          </a:solidFill>
                          <a:latin typeface="Quicksand Bold"/>
                          <a:ea typeface="Quicksand Bold"/>
                          <a:cs typeface="Quicksand Bold"/>
                          <a:sym typeface="Quicksand Bold"/>
                        </a:rPr>
                        <a:t>Batch/Epochs</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27FCE"/>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Accuracy</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27FCE"/>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Precision</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27FCE"/>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Recall</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27FCE"/>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F1 Score</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27FCE"/>
                    </a:solidFill>
                  </a:tcPr>
                </a:tc>
                <a:extLst>
                  <a:ext uri="{0D108BD9-81ED-4DB2-BD59-A6C34878D82A}">
                    <a16:rowId xmlns:a16="http://schemas.microsoft.com/office/drawing/2014/main" val="10000"/>
                  </a:ext>
                </a:extLst>
              </a:tr>
              <a:tr h="887435">
                <a:tc>
                  <a:txBody>
                    <a:bodyPr/>
                    <a:lstStyle/>
                    <a:p>
                      <a:pPr algn="ctr">
                        <a:lnSpc>
                          <a:spcPts val="2799"/>
                        </a:lnSpc>
                        <a:defRPr/>
                      </a:pPr>
                      <a:r>
                        <a:rPr lang="en-US" sz="1999">
                          <a:solidFill>
                            <a:srgbClr val="000000"/>
                          </a:solidFill>
                          <a:latin typeface="Quicksand"/>
                          <a:ea typeface="Quicksand"/>
                          <a:cs typeface="Quicksand"/>
                          <a:sym typeface="Quicksand"/>
                        </a:rPr>
                        <a:t>16/10</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0.95</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0.95</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887435">
                <a:tc>
                  <a:txBody>
                    <a:bodyPr/>
                    <a:lstStyle/>
                    <a:p>
                      <a:pPr algn="ctr">
                        <a:lnSpc>
                          <a:spcPts val="2799"/>
                        </a:lnSpc>
                        <a:defRPr/>
                      </a:pPr>
                      <a:r>
                        <a:rPr lang="en-US" sz="1999">
                          <a:solidFill>
                            <a:srgbClr val="000000"/>
                          </a:solidFill>
                          <a:latin typeface="Quicksand"/>
                          <a:ea typeface="Quicksand"/>
                          <a:cs typeface="Quicksand"/>
                          <a:sym typeface="Quicksand"/>
                        </a:rPr>
                        <a:t>32/15</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0.88</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0.90</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0.88</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0.88</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887435">
                <a:tc>
                  <a:txBody>
                    <a:bodyPr/>
                    <a:lstStyle/>
                    <a:p>
                      <a:pPr algn="ctr">
                        <a:lnSpc>
                          <a:spcPts val="2799"/>
                        </a:lnSpc>
                        <a:defRPr/>
                      </a:pPr>
                      <a:r>
                        <a:rPr lang="en-US" sz="1999">
                          <a:solidFill>
                            <a:srgbClr val="000000"/>
                          </a:solidFill>
                          <a:latin typeface="Quicksand"/>
                          <a:ea typeface="Quicksand"/>
                          <a:cs typeface="Quicksand"/>
                          <a:sym typeface="Quicksand"/>
                        </a:rPr>
                        <a:t>64/20</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0.90</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0.91</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0.90</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0.90</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6" name="Freeform 6"/>
          <p:cNvSpPr/>
          <p:nvPr/>
        </p:nvSpPr>
        <p:spPr>
          <a:xfrm>
            <a:off x="9272459" y="1495711"/>
            <a:ext cx="7464658" cy="7762589"/>
          </a:xfrm>
          <a:custGeom>
            <a:avLst/>
            <a:gdLst/>
            <a:ahLst/>
            <a:cxnLst/>
            <a:rect l="l" t="t" r="r" b="b"/>
            <a:pathLst>
              <a:path w="7464658" h="7762589">
                <a:moveTo>
                  <a:pt x="0" y="0"/>
                </a:moveTo>
                <a:lnTo>
                  <a:pt x="7464658" y="0"/>
                </a:lnTo>
                <a:lnTo>
                  <a:pt x="7464658" y="7762589"/>
                </a:lnTo>
                <a:lnTo>
                  <a:pt x="0" y="7762589"/>
                </a:lnTo>
                <a:lnTo>
                  <a:pt x="0" y="0"/>
                </a:lnTo>
                <a:close/>
              </a:path>
            </a:pathLst>
          </a:custGeom>
          <a:blipFill>
            <a:blip r:embed="rId6"/>
            <a:stretch>
              <a:fillRect l="-12" r="-12132"/>
            </a:stretch>
          </a:blipFill>
        </p:spPr>
      </p:sp>
      <p:grpSp>
        <p:nvGrpSpPr>
          <p:cNvPr id="7" name="Group 7"/>
          <p:cNvGrpSpPr/>
          <p:nvPr/>
        </p:nvGrpSpPr>
        <p:grpSpPr>
          <a:xfrm>
            <a:off x="12458941" y="4295871"/>
            <a:ext cx="1512627" cy="151262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5757"/>
              </a:solidFill>
              <a:prstDash val="solid"/>
              <a:miter/>
            </a:ln>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0" y="9564357"/>
            <a:ext cx="19430051" cy="585913"/>
            <a:chOff x="0" y="0"/>
            <a:chExt cx="25906735" cy="781217"/>
          </a:xfrm>
        </p:grpSpPr>
        <p:grpSp>
          <p:nvGrpSpPr>
            <p:cNvPr id="11" name="Group 11"/>
            <p:cNvGrpSpPr/>
            <p:nvPr/>
          </p:nvGrpSpPr>
          <p:grpSpPr>
            <a:xfrm>
              <a:off x="0" y="0"/>
              <a:ext cx="25906735" cy="781217"/>
              <a:chOff x="0" y="0"/>
              <a:chExt cx="4576633" cy="138008"/>
            </a:xfrm>
          </p:grpSpPr>
          <p:sp>
            <p:nvSpPr>
              <p:cNvPr id="12" name="Freeform 12"/>
              <p:cNvSpPr/>
              <p:nvPr/>
            </p:nvSpPr>
            <p:spPr>
              <a:xfrm>
                <a:off x="0" y="0"/>
                <a:ext cx="4576633" cy="138008"/>
              </a:xfrm>
              <a:custGeom>
                <a:avLst/>
                <a:gdLst/>
                <a:ahLst/>
                <a:cxnLst/>
                <a:rect l="l" t="t" r="r" b="b"/>
                <a:pathLst>
                  <a:path w="4576633" h="138008">
                    <a:moveTo>
                      <a:pt x="0" y="0"/>
                    </a:moveTo>
                    <a:lnTo>
                      <a:pt x="4576633" y="0"/>
                    </a:lnTo>
                    <a:lnTo>
                      <a:pt x="4576633" y="138008"/>
                    </a:lnTo>
                    <a:lnTo>
                      <a:pt x="0" y="138008"/>
                    </a:lnTo>
                    <a:close/>
                  </a:path>
                </a:pathLst>
              </a:custGeom>
              <a:solidFill>
                <a:srgbClr val="FFFFFF"/>
              </a:solidFill>
            </p:spPr>
          </p:sp>
          <p:sp>
            <p:nvSpPr>
              <p:cNvPr id="13" name="TextBox 13"/>
              <p:cNvSpPr txBox="1"/>
              <p:nvPr/>
            </p:nvSpPr>
            <p:spPr>
              <a:xfrm>
                <a:off x="0" y="-38100"/>
                <a:ext cx="4576633" cy="176108"/>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421650" y="-9293"/>
              <a:ext cx="24239128" cy="714079"/>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Results</a:t>
              </a:r>
            </a:p>
          </p:txBody>
        </p:sp>
      </p:grpSp>
      <p:sp>
        <p:nvSpPr>
          <p:cNvPr id="15" name="TextBox 15"/>
          <p:cNvSpPr txBox="1"/>
          <p:nvPr/>
        </p:nvSpPr>
        <p:spPr>
          <a:xfrm>
            <a:off x="17490660" y="9448690"/>
            <a:ext cx="667861" cy="693421"/>
          </a:xfrm>
          <a:prstGeom prst="rect">
            <a:avLst/>
          </a:prstGeom>
        </p:spPr>
        <p:txBody>
          <a:bodyPr lIns="0" tIns="0" rIns="0" bIns="0" rtlCol="0" anchor="t">
            <a:spAutoFit/>
          </a:bodyPr>
          <a:lstStyle/>
          <a:p>
            <a:pPr algn="ctr">
              <a:lnSpc>
                <a:spcPts val="5699"/>
              </a:lnSpc>
              <a:spcBef>
                <a:spcPct val="0"/>
              </a:spcBef>
            </a:pPr>
            <a:r>
              <a:rPr lang="en-US" sz="3799">
                <a:solidFill>
                  <a:srgbClr val="000000"/>
                </a:solidFill>
                <a:latin typeface="Rasputin"/>
                <a:ea typeface="Rasputin"/>
                <a:cs typeface="Rasputin"/>
                <a:sym typeface="Rasputin"/>
              </a:rPr>
              <a:t>25</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rgbClr val="3A5880">
                <a:alpha val="100000"/>
              </a:srgbClr>
            </a:gs>
            <a:gs pos="100000">
              <a:srgbClr val="436EA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16209">
            <a:off x="-890667" y="4921459"/>
            <a:ext cx="8901994" cy="10457555"/>
          </a:xfrm>
          <a:custGeom>
            <a:avLst/>
            <a:gdLst/>
            <a:ahLst/>
            <a:cxnLst/>
            <a:rect l="l" t="t" r="r" b="b"/>
            <a:pathLst>
              <a:path w="8901994" h="10457555">
                <a:moveTo>
                  <a:pt x="0" y="0"/>
                </a:moveTo>
                <a:lnTo>
                  <a:pt x="8901993" y="0"/>
                </a:lnTo>
                <a:lnTo>
                  <a:pt x="8901993" y="10457555"/>
                </a:lnTo>
                <a:lnTo>
                  <a:pt x="0" y="1045755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8862409">
            <a:off x="11443547" y="-3756415"/>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4">
              <a:alphaModFix amt="41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664481" y="357187"/>
            <a:ext cx="10770500" cy="1333500"/>
          </a:xfrm>
          <a:prstGeom prst="rect">
            <a:avLst/>
          </a:prstGeom>
        </p:spPr>
        <p:txBody>
          <a:bodyPr lIns="0" tIns="0" rIns="0" bIns="0" rtlCol="0" anchor="t">
            <a:spAutoFit/>
          </a:bodyPr>
          <a:lstStyle/>
          <a:p>
            <a:pPr algn="l">
              <a:lnSpc>
                <a:spcPts val="10440"/>
              </a:lnSpc>
            </a:pPr>
            <a:r>
              <a:rPr lang="en-US" sz="8700">
                <a:solidFill>
                  <a:srgbClr val="FFFFFF"/>
                </a:solidFill>
                <a:latin typeface="Rasputin"/>
                <a:ea typeface="Rasputin"/>
                <a:cs typeface="Rasputin"/>
                <a:sym typeface="Rasputin"/>
              </a:rPr>
              <a:t>EfficientNetV2-LIS</a:t>
            </a:r>
          </a:p>
        </p:txBody>
      </p:sp>
      <p:graphicFrame>
        <p:nvGraphicFramePr>
          <p:cNvPr id="5" name="Table 5"/>
          <p:cNvGraphicFramePr>
            <a:graphicFrameLocks noGrp="1"/>
          </p:cNvGraphicFramePr>
          <p:nvPr/>
        </p:nvGraphicFramePr>
        <p:xfrm>
          <a:off x="503242" y="3782310"/>
          <a:ext cx="7847905" cy="3549740"/>
        </p:xfrm>
        <a:graphic>
          <a:graphicData uri="http://schemas.openxmlformats.org/drawingml/2006/table">
            <a:tbl>
              <a:tblPr/>
              <a:tblGrid>
                <a:gridCol w="1974265">
                  <a:extLst>
                    <a:ext uri="{9D8B030D-6E8A-4147-A177-3AD203B41FA5}">
                      <a16:colId xmlns:a16="http://schemas.microsoft.com/office/drawing/2014/main" val="20000"/>
                    </a:ext>
                  </a:extLst>
                </a:gridCol>
                <a:gridCol w="1468410">
                  <a:extLst>
                    <a:ext uri="{9D8B030D-6E8A-4147-A177-3AD203B41FA5}">
                      <a16:colId xmlns:a16="http://schemas.microsoft.com/office/drawing/2014/main" val="20001"/>
                    </a:ext>
                  </a:extLst>
                </a:gridCol>
                <a:gridCol w="1468410">
                  <a:extLst>
                    <a:ext uri="{9D8B030D-6E8A-4147-A177-3AD203B41FA5}">
                      <a16:colId xmlns:a16="http://schemas.microsoft.com/office/drawing/2014/main" val="20002"/>
                    </a:ext>
                  </a:extLst>
                </a:gridCol>
                <a:gridCol w="1468410">
                  <a:extLst>
                    <a:ext uri="{9D8B030D-6E8A-4147-A177-3AD203B41FA5}">
                      <a16:colId xmlns:a16="http://schemas.microsoft.com/office/drawing/2014/main" val="20003"/>
                    </a:ext>
                  </a:extLst>
                </a:gridCol>
                <a:gridCol w="1468410">
                  <a:extLst>
                    <a:ext uri="{9D8B030D-6E8A-4147-A177-3AD203B41FA5}">
                      <a16:colId xmlns:a16="http://schemas.microsoft.com/office/drawing/2014/main" val="20004"/>
                    </a:ext>
                  </a:extLst>
                </a:gridCol>
              </a:tblGrid>
              <a:tr h="887435">
                <a:tc>
                  <a:txBody>
                    <a:bodyPr/>
                    <a:lstStyle/>
                    <a:p>
                      <a:pPr algn="ctr">
                        <a:lnSpc>
                          <a:spcPts val="2239"/>
                        </a:lnSpc>
                        <a:defRPr/>
                      </a:pPr>
                      <a:r>
                        <a:rPr lang="en-US" sz="1599" b="1">
                          <a:solidFill>
                            <a:srgbClr val="FFFFFF"/>
                          </a:solidFill>
                          <a:latin typeface="Quicksand Bold"/>
                          <a:ea typeface="Quicksand Bold"/>
                          <a:cs typeface="Quicksand Bold"/>
                          <a:sym typeface="Quicksand Bold"/>
                        </a:rPr>
                        <a:t>Batch/Epochs</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27FCE"/>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Accuracy</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27FCE"/>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Precision</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27FCE"/>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Recall</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27FCE"/>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F1 Score</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27FCE"/>
                    </a:solidFill>
                  </a:tcPr>
                </a:tc>
                <a:extLst>
                  <a:ext uri="{0D108BD9-81ED-4DB2-BD59-A6C34878D82A}">
                    <a16:rowId xmlns:a16="http://schemas.microsoft.com/office/drawing/2014/main" val="10000"/>
                  </a:ext>
                </a:extLst>
              </a:tr>
              <a:tr h="887435">
                <a:tc>
                  <a:txBody>
                    <a:bodyPr/>
                    <a:lstStyle/>
                    <a:p>
                      <a:pPr algn="ctr">
                        <a:lnSpc>
                          <a:spcPts val="2799"/>
                        </a:lnSpc>
                        <a:defRPr/>
                      </a:pPr>
                      <a:r>
                        <a:rPr lang="en-US" sz="1999">
                          <a:solidFill>
                            <a:srgbClr val="000000"/>
                          </a:solidFill>
                          <a:latin typeface="Quicksand"/>
                          <a:ea typeface="Quicksand"/>
                          <a:cs typeface="Quicksand"/>
                          <a:sym typeface="Quicksand"/>
                        </a:rPr>
                        <a:t>16/10</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0.93</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0.94</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0.93</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0.93</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887435">
                <a:tc>
                  <a:txBody>
                    <a:bodyPr/>
                    <a:lstStyle/>
                    <a:p>
                      <a:pPr algn="ctr">
                        <a:lnSpc>
                          <a:spcPts val="2799"/>
                        </a:lnSpc>
                        <a:defRPr/>
                      </a:pPr>
                      <a:r>
                        <a:rPr lang="en-US" sz="1999">
                          <a:solidFill>
                            <a:srgbClr val="000000"/>
                          </a:solidFill>
                          <a:latin typeface="Quicksand"/>
                          <a:ea typeface="Quicksand"/>
                          <a:cs typeface="Quicksand"/>
                          <a:sym typeface="Quicksand"/>
                        </a:rPr>
                        <a:t>32/15</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0.94</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0.94</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0.94</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0.94</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887435">
                <a:tc>
                  <a:txBody>
                    <a:bodyPr/>
                    <a:lstStyle/>
                    <a:p>
                      <a:pPr algn="ctr">
                        <a:lnSpc>
                          <a:spcPts val="2799"/>
                        </a:lnSpc>
                        <a:defRPr/>
                      </a:pPr>
                      <a:r>
                        <a:rPr lang="en-US" sz="1999">
                          <a:solidFill>
                            <a:srgbClr val="000000"/>
                          </a:solidFill>
                          <a:latin typeface="Quicksand"/>
                          <a:ea typeface="Quicksand"/>
                          <a:cs typeface="Quicksand"/>
                          <a:sym typeface="Quicksand"/>
                        </a:rPr>
                        <a:t>64/20</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0.93</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0.94</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0.93</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0.93</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6" name="Freeform 6"/>
          <p:cNvSpPr/>
          <p:nvPr/>
        </p:nvSpPr>
        <p:spPr>
          <a:xfrm>
            <a:off x="9144000" y="1472363"/>
            <a:ext cx="7632353" cy="7785937"/>
          </a:xfrm>
          <a:custGeom>
            <a:avLst/>
            <a:gdLst/>
            <a:ahLst/>
            <a:cxnLst/>
            <a:rect l="l" t="t" r="r" b="b"/>
            <a:pathLst>
              <a:path w="7632353" h="7785937">
                <a:moveTo>
                  <a:pt x="0" y="0"/>
                </a:moveTo>
                <a:lnTo>
                  <a:pt x="7632353" y="0"/>
                </a:lnTo>
                <a:lnTo>
                  <a:pt x="7632353" y="7785937"/>
                </a:lnTo>
                <a:lnTo>
                  <a:pt x="0" y="7785937"/>
                </a:lnTo>
                <a:lnTo>
                  <a:pt x="0" y="0"/>
                </a:lnTo>
                <a:close/>
              </a:path>
            </a:pathLst>
          </a:custGeom>
          <a:blipFill>
            <a:blip r:embed="rId6"/>
            <a:stretch>
              <a:fillRect t="-17" r="-10283" b="-17"/>
            </a:stretch>
          </a:blipFill>
        </p:spPr>
      </p:sp>
      <p:grpSp>
        <p:nvGrpSpPr>
          <p:cNvPr id="7" name="Group 7"/>
          <p:cNvGrpSpPr/>
          <p:nvPr/>
        </p:nvGrpSpPr>
        <p:grpSpPr>
          <a:xfrm>
            <a:off x="9641032" y="3111560"/>
            <a:ext cx="882399" cy="88239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5757"/>
              </a:solidFill>
              <a:prstDash val="solid"/>
              <a:miter/>
            </a:ln>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3026253" y="2158286"/>
            <a:ext cx="882399" cy="88239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5757"/>
              </a:solidFill>
              <a:prstDash val="solid"/>
              <a:miter/>
            </a:ln>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0" y="9564357"/>
            <a:ext cx="19430051" cy="585913"/>
            <a:chOff x="0" y="0"/>
            <a:chExt cx="25906735" cy="781217"/>
          </a:xfrm>
        </p:grpSpPr>
        <p:grpSp>
          <p:nvGrpSpPr>
            <p:cNvPr id="14" name="Group 14"/>
            <p:cNvGrpSpPr/>
            <p:nvPr/>
          </p:nvGrpSpPr>
          <p:grpSpPr>
            <a:xfrm>
              <a:off x="0" y="0"/>
              <a:ext cx="25906735" cy="781217"/>
              <a:chOff x="0" y="0"/>
              <a:chExt cx="4576633" cy="138008"/>
            </a:xfrm>
          </p:grpSpPr>
          <p:sp>
            <p:nvSpPr>
              <p:cNvPr id="15" name="Freeform 15"/>
              <p:cNvSpPr/>
              <p:nvPr/>
            </p:nvSpPr>
            <p:spPr>
              <a:xfrm>
                <a:off x="0" y="0"/>
                <a:ext cx="4576633" cy="138008"/>
              </a:xfrm>
              <a:custGeom>
                <a:avLst/>
                <a:gdLst/>
                <a:ahLst/>
                <a:cxnLst/>
                <a:rect l="l" t="t" r="r" b="b"/>
                <a:pathLst>
                  <a:path w="4576633" h="138008">
                    <a:moveTo>
                      <a:pt x="0" y="0"/>
                    </a:moveTo>
                    <a:lnTo>
                      <a:pt x="4576633" y="0"/>
                    </a:lnTo>
                    <a:lnTo>
                      <a:pt x="4576633" y="138008"/>
                    </a:lnTo>
                    <a:lnTo>
                      <a:pt x="0" y="138008"/>
                    </a:lnTo>
                    <a:close/>
                  </a:path>
                </a:pathLst>
              </a:custGeom>
              <a:solidFill>
                <a:srgbClr val="FFFFFF"/>
              </a:solidFill>
            </p:spPr>
          </p:sp>
          <p:sp>
            <p:nvSpPr>
              <p:cNvPr id="16" name="TextBox 16"/>
              <p:cNvSpPr txBox="1"/>
              <p:nvPr/>
            </p:nvSpPr>
            <p:spPr>
              <a:xfrm>
                <a:off x="0" y="-38100"/>
                <a:ext cx="4576633" cy="176108"/>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421650" y="-9293"/>
              <a:ext cx="24239128" cy="714079"/>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Results</a:t>
              </a:r>
            </a:p>
          </p:txBody>
        </p:sp>
      </p:grpSp>
      <p:sp>
        <p:nvSpPr>
          <p:cNvPr id="18" name="TextBox 18"/>
          <p:cNvSpPr txBox="1"/>
          <p:nvPr/>
        </p:nvSpPr>
        <p:spPr>
          <a:xfrm>
            <a:off x="17491612" y="9448690"/>
            <a:ext cx="665956" cy="693421"/>
          </a:xfrm>
          <a:prstGeom prst="rect">
            <a:avLst/>
          </a:prstGeom>
        </p:spPr>
        <p:txBody>
          <a:bodyPr lIns="0" tIns="0" rIns="0" bIns="0" rtlCol="0" anchor="t">
            <a:spAutoFit/>
          </a:bodyPr>
          <a:lstStyle/>
          <a:p>
            <a:pPr algn="ctr">
              <a:lnSpc>
                <a:spcPts val="5699"/>
              </a:lnSpc>
              <a:spcBef>
                <a:spcPct val="0"/>
              </a:spcBef>
            </a:pPr>
            <a:r>
              <a:rPr lang="en-US" sz="3799">
                <a:solidFill>
                  <a:srgbClr val="000000"/>
                </a:solidFill>
                <a:latin typeface="Rasputin"/>
                <a:ea typeface="Rasputin"/>
                <a:cs typeface="Rasputin"/>
                <a:sym typeface="Rasputin"/>
              </a:rPr>
              <a:t>26</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rgbClr val="3A8047">
                <a:alpha val="100000"/>
              </a:srgbClr>
            </a:gs>
            <a:gs pos="100000">
              <a:srgbClr val="43A650">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16209">
            <a:off x="-890667" y="4921459"/>
            <a:ext cx="8901994" cy="10457555"/>
          </a:xfrm>
          <a:custGeom>
            <a:avLst/>
            <a:gdLst/>
            <a:ahLst/>
            <a:cxnLst/>
            <a:rect l="l" t="t" r="r" b="b"/>
            <a:pathLst>
              <a:path w="8901994" h="10457555">
                <a:moveTo>
                  <a:pt x="0" y="0"/>
                </a:moveTo>
                <a:lnTo>
                  <a:pt x="8901993" y="0"/>
                </a:lnTo>
                <a:lnTo>
                  <a:pt x="8901993" y="10457555"/>
                </a:lnTo>
                <a:lnTo>
                  <a:pt x="0" y="10457555"/>
                </a:lnTo>
                <a:lnTo>
                  <a:pt x="0" y="0"/>
                </a:lnTo>
                <a:close/>
              </a:path>
            </a:pathLst>
          </a:custGeom>
          <a:blipFill>
            <a:blip r:embed="rId2">
              <a:alphaModFix amt="56000"/>
              <a:extLst>
                <a:ext uri="{96DAC541-7B7A-43D3-8B79-37D633B846F1}">
                  <asvg:svgBlip xmlns:asvg="http://schemas.microsoft.com/office/drawing/2016/SVG/main" r:embed="rId3"/>
                </a:ext>
              </a:extLst>
            </a:blip>
            <a:stretch>
              <a:fillRect/>
            </a:stretch>
          </a:blipFill>
        </p:spPr>
      </p:sp>
      <p:sp>
        <p:nvSpPr>
          <p:cNvPr id="3" name="Freeform 3"/>
          <p:cNvSpPr/>
          <p:nvPr/>
        </p:nvSpPr>
        <p:spPr>
          <a:xfrm rot="8862409">
            <a:off x="11443547" y="-3756415"/>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2">
              <a:alphaModFix amt="56000"/>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664481" y="357221"/>
            <a:ext cx="9616248" cy="1333434"/>
          </a:xfrm>
          <a:prstGeom prst="rect">
            <a:avLst/>
          </a:prstGeom>
        </p:spPr>
        <p:txBody>
          <a:bodyPr lIns="0" tIns="0" rIns="0" bIns="0" rtlCol="0" anchor="t">
            <a:spAutoFit/>
          </a:bodyPr>
          <a:lstStyle/>
          <a:p>
            <a:pPr algn="l">
              <a:lnSpc>
                <a:spcPts val="10440"/>
              </a:lnSpc>
            </a:pPr>
            <a:r>
              <a:rPr lang="en-US" sz="8700">
                <a:solidFill>
                  <a:srgbClr val="FFFFFF"/>
                </a:solidFill>
                <a:latin typeface="Rasputin"/>
                <a:ea typeface="Rasputin"/>
                <a:cs typeface="Rasputin"/>
                <a:sym typeface="Rasputin"/>
              </a:rPr>
              <a:t>VGG</a:t>
            </a:r>
          </a:p>
        </p:txBody>
      </p:sp>
      <p:sp>
        <p:nvSpPr>
          <p:cNvPr id="5" name="Freeform 5"/>
          <p:cNvSpPr/>
          <p:nvPr/>
        </p:nvSpPr>
        <p:spPr>
          <a:xfrm>
            <a:off x="9501277" y="865849"/>
            <a:ext cx="8250925" cy="8392451"/>
          </a:xfrm>
          <a:custGeom>
            <a:avLst/>
            <a:gdLst/>
            <a:ahLst/>
            <a:cxnLst/>
            <a:rect l="l" t="t" r="r" b="b"/>
            <a:pathLst>
              <a:path w="8250925" h="8392451">
                <a:moveTo>
                  <a:pt x="0" y="0"/>
                </a:moveTo>
                <a:lnTo>
                  <a:pt x="8250925" y="0"/>
                </a:lnTo>
                <a:lnTo>
                  <a:pt x="8250925" y="8392451"/>
                </a:lnTo>
                <a:lnTo>
                  <a:pt x="0" y="8392451"/>
                </a:lnTo>
                <a:lnTo>
                  <a:pt x="0" y="0"/>
                </a:lnTo>
                <a:close/>
              </a:path>
            </a:pathLst>
          </a:custGeom>
          <a:blipFill>
            <a:blip r:embed="rId4"/>
            <a:stretch>
              <a:fillRect/>
            </a:stretch>
          </a:blipFill>
        </p:spPr>
      </p:sp>
      <p:sp>
        <p:nvSpPr>
          <p:cNvPr id="6" name="TextBox 6"/>
          <p:cNvSpPr txBox="1"/>
          <p:nvPr/>
        </p:nvSpPr>
        <p:spPr>
          <a:xfrm>
            <a:off x="16032380" y="309596"/>
            <a:ext cx="1708514" cy="407918"/>
          </a:xfrm>
          <a:prstGeom prst="rect">
            <a:avLst/>
          </a:prstGeom>
        </p:spPr>
        <p:txBody>
          <a:bodyPr lIns="0" tIns="0" rIns="0" bIns="0" rtlCol="0" anchor="t">
            <a:spAutoFit/>
          </a:bodyPr>
          <a:lstStyle/>
          <a:p>
            <a:pPr algn="ctr">
              <a:lnSpc>
                <a:spcPts val="3241"/>
              </a:lnSpc>
            </a:pPr>
            <a:r>
              <a:rPr lang="en-US" sz="2315" b="1">
                <a:solidFill>
                  <a:srgbClr val="FCFFFA"/>
                </a:solidFill>
                <a:latin typeface="Rasputin Bold"/>
                <a:ea typeface="Rasputin Bold"/>
                <a:cs typeface="Rasputin Bold"/>
                <a:sym typeface="Rasputin Bold"/>
              </a:rPr>
              <a:t>Source [9]</a:t>
            </a:r>
          </a:p>
        </p:txBody>
      </p:sp>
      <p:grpSp>
        <p:nvGrpSpPr>
          <p:cNvPr id="7" name="Group 7"/>
          <p:cNvGrpSpPr/>
          <p:nvPr/>
        </p:nvGrpSpPr>
        <p:grpSpPr>
          <a:xfrm>
            <a:off x="567201" y="2293018"/>
            <a:ext cx="8576799" cy="5700963"/>
            <a:chOff x="0" y="0"/>
            <a:chExt cx="11435732" cy="7601284"/>
          </a:xfrm>
        </p:grpSpPr>
        <p:grpSp>
          <p:nvGrpSpPr>
            <p:cNvPr id="8" name="Group 8"/>
            <p:cNvGrpSpPr/>
            <p:nvPr/>
          </p:nvGrpSpPr>
          <p:grpSpPr>
            <a:xfrm>
              <a:off x="0" y="0"/>
              <a:ext cx="11435732" cy="7601284"/>
              <a:chOff x="0" y="0"/>
              <a:chExt cx="2080919" cy="1383178"/>
            </a:xfrm>
          </p:grpSpPr>
          <p:sp>
            <p:nvSpPr>
              <p:cNvPr id="9" name="Freeform 9"/>
              <p:cNvSpPr/>
              <p:nvPr/>
            </p:nvSpPr>
            <p:spPr>
              <a:xfrm>
                <a:off x="0" y="0"/>
                <a:ext cx="2080919" cy="1383178"/>
              </a:xfrm>
              <a:custGeom>
                <a:avLst/>
                <a:gdLst/>
                <a:ahLst/>
                <a:cxnLst/>
                <a:rect l="l" t="t" r="r" b="b"/>
                <a:pathLst>
                  <a:path w="2080919" h="1383178">
                    <a:moveTo>
                      <a:pt x="0" y="0"/>
                    </a:moveTo>
                    <a:lnTo>
                      <a:pt x="2080919" y="0"/>
                    </a:lnTo>
                    <a:lnTo>
                      <a:pt x="2080919" y="1383178"/>
                    </a:lnTo>
                    <a:lnTo>
                      <a:pt x="0" y="1383178"/>
                    </a:lnTo>
                    <a:close/>
                  </a:path>
                </a:pathLst>
              </a:custGeom>
              <a:solidFill>
                <a:srgbClr val="FCFFFA"/>
              </a:solidFill>
              <a:ln cap="sq">
                <a:noFill/>
                <a:prstDash val="solid"/>
                <a:miter/>
              </a:ln>
            </p:spPr>
          </p:sp>
          <p:sp>
            <p:nvSpPr>
              <p:cNvPr id="10" name="TextBox 10"/>
              <p:cNvSpPr txBox="1"/>
              <p:nvPr/>
            </p:nvSpPr>
            <p:spPr>
              <a:xfrm>
                <a:off x="0" y="-38100"/>
                <a:ext cx="2080919" cy="1421278"/>
              </a:xfrm>
              <a:prstGeom prst="rect">
                <a:avLst/>
              </a:prstGeom>
            </p:spPr>
            <p:txBody>
              <a:bodyPr lIns="55145" tIns="55145" rIns="55145" bIns="55145" rtlCol="0" anchor="ctr"/>
              <a:lstStyle/>
              <a:p>
                <a:pPr algn="l">
                  <a:lnSpc>
                    <a:spcPts val="2659"/>
                  </a:lnSpc>
                </a:pPr>
                <a:endParaRPr/>
              </a:p>
            </p:txBody>
          </p:sp>
        </p:grpSp>
        <p:sp>
          <p:nvSpPr>
            <p:cNvPr id="11" name="TextBox 11"/>
            <p:cNvSpPr txBox="1"/>
            <p:nvPr/>
          </p:nvSpPr>
          <p:spPr>
            <a:xfrm>
              <a:off x="553539" y="759136"/>
              <a:ext cx="10328654" cy="5997288"/>
            </a:xfrm>
            <a:prstGeom prst="rect">
              <a:avLst/>
            </a:prstGeom>
          </p:spPr>
          <p:txBody>
            <a:bodyPr lIns="0" tIns="0" rIns="0" bIns="0" rtlCol="0" anchor="t">
              <a:spAutoFit/>
            </a:bodyPr>
            <a:lstStyle/>
            <a:p>
              <a:pPr algn="l">
                <a:lnSpc>
                  <a:spcPts val="4559"/>
                </a:lnSpc>
                <a:spcBef>
                  <a:spcPct val="0"/>
                </a:spcBef>
              </a:pPr>
              <a:r>
                <a:rPr lang="en-US" sz="3039">
                  <a:solidFill>
                    <a:srgbClr val="000000"/>
                  </a:solidFill>
                  <a:latin typeface="Quicksand"/>
                  <a:ea typeface="Quicksand"/>
                  <a:cs typeface="Quicksand"/>
                  <a:sym typeface="Quicksand"/>
                </a:rPr>
                <a:t>VGG is a deep convolutional neural network, with a very simple architecture:</a:t>
              </a:r>
            </a:p>
            <a:p>
              <a:pPr marL="656227" lvl="1" indent="-328114" algn="l">
                <a:lnSpc>
                  <a:spcPts val="4559"/>
                </a:lnSpc>
                <a:spcBef>
                  <a:spcPct val="0"/>
                </a:spcBef>
                <a:buFont typeface="Arial"/>
                <a:buChar char="•"/>
              </a:pPr>
              <a:r>
                <a:rPr lang="en-US" sz="3039">
                  <a:solidFill>
                    <a:srgbClr val="000000"/>
                  </a:solidFill>
                  <a:latin typeface="Quicksand"/>
                  <a:ea typeface="Quicksand"/>
                  <a:cs typeface="Quicksand"/>
                  <a:sym typeface="Quicksand"/>
                </a:rPr>
                <a:t>input layer,</a:t>
              </a:r>
            </a:p>
            <a:p>
              <a:pPr marL="656227" lvl="1" indent="-328114" algn="l">
                <a:lnSpc>
                  <a:spcPts val="4559"/>
                </a:lnSpc>
                <a:spcBef>
                  <a:spcPct val="0"/>
                </a:spcBef>
                <a:buFont typeface="Arial"/>
                <a:buChar char="•"/>
              </a:pPr>
              <a:r>
                <a:rPr lang="en-US" sz="3039">
                  <a:solidFill>
                    <a:srgbClr val="000000"/>
                  </a:solidFill>
                  <a:latin typeface="Quicksand"/>
                  <a:ea typeface="Quicksand"/>
                  <a:cs typeface="Quicksand"/>
                  <a:sym typeface="Quicksand"/>
                </a:rPr>
                <a:t>convolutional layer: 3x3 kernel and a stride of 1,</a:t>
              </a:r>
            </a:p>
            <a:p>
              <a:pPr marL="656227" lvl="1" indent="-328114" algn="l">
                <a:lnSpc>
                  <a:spcPts val="4559"/>
                </a:lnSpc>
                <a:spcBef>
                  <a:spcPct val="0"/>
                </a:spcBef>
                <a:buFont typeface="Arial"/>
                <a:buChar char="•"/>
              </a:pPr>
              <a:r>
                <a:rPr lang="en-US" sz="3039">
                  <a:solidFill>
                    <a:srgbClr val="000000"/>
                  </a:solidFill>
                  <a:latin typeface="Quicksand"/>
                  <a:ea typeface="Quicksand"/>
                  <a:cs typeface="Quicksand"/>
                  <a:sym typeface="Quicksand"/>
                </a:rPr>
                <a:t>max pooling: 2x2 window and stride 2,</a:t>
              </a:r>
            </a:p>
            <a:p>
              <a:pPr marL="656227" lvl="1" indent="-328114" algn="l">
                <a:lnSpc>
                  <a:spcPts val="4559"/>
                </a:lnSpc>
                <a:spcBef>
                  <a:spcPct val="0"/>
                </a:spcBef>
                <a:buFont typeface="Arial"/>
                <a:buChar char="•"/>
              </a:pPr>
              <a:r>
                <a:rPr lang="en-US" sz="3039">
                  <a:solidFill>
                    <a:srgbClr val="000000"/>
                  </a:solidFill>
                  <a:latin typeface="Quicksand"/>
                  <a:ea typeface="Quicksand"/>
                  <a:cs typeface="Quicksand"/>
                  <a:sym typeface="Quicksand"/>
                </a:rPr>
                <a:t>3 fully connected layers,</a:t>
              </a:r>
            </a:p>
            <a:p>
              <a:pPr marL="656227" lvl="1" indent="-328114" algn="l">
                <a:lnSpc>
                  <a:spcPts val="4559"/>
                </a:lnSpc>
                <a:spcBef>
                  <a:spcPct val="0"/>
                </a:spcBef>
                <a:buFont typeface="Arial"/>
                <a:buChar char="•"/>
              </a:pPr>
              <a:r>
                <a:rPr lang="en-US" sz="3039">
                  <a:solidFill>
                    <a:srgbClr val="000000"/>
                  </a:solidFill>
                  <a:latin typeface="Quicksand"/>
                  <a:ea typeface="Quicksand"/>
                  <a:cs typeface="Quicksand"/>
                  <a:sym typeface="Quicksand"/>
                </a:rPr>
                <a:t>output layer.</a:t>
              </a:r>
            </a:p>
          </p:txBody>
        </p:sp>
      </p:grpSp>
      <p:grpSp>
        <p:nvGrpSpPr>
          <p:cNvPr id="12" name="Group 12"/>
          <p:cNvGrpSpPr/>
          <p:nvPr/>
        </p:nvGrpSpPr>
        <p:grpSpPr>
          <a:xfrm>
            <a:off x="0" y="9564357"/>
            <a:ext cx="19430051" cy="585913"/>
            <a:chOff x="0" y="0"/>
            <a:chExt cx="25906735" cy="781217"/>
          </a:xfrm>
        </p:grpSpPr>
        <p:grpSp>
          <p:nvGrpSpPr>
            <p:cNvPr id="13" name="Group 13"/>
            <p:cNvGrpSpPr/>
            <p:nvPr/>
          </p:nvGrpSpPr>
          <p:grpSpPr>
            <a:xfrm>
              <a:off x="0" y="0"/>
              <a:ext cx="25906735" cy="781217"/>
              <a:chOff x="0" y="0"/>
              <a:chExt cx="4576633" cy="138008"/>
            </a:xfrm>
          </p:grpSpPr>
          <p:sp>
            <p:nvSpPr>
              <p:cNvPr id="14" name="Freeform 14"/>
              <p:cNvSpPr/>
              <p:nvPr/>
            </p:nvSpPr>
            <p:spPr>
              <a:xfrm>
                <a:off x="0" y="0"/>
                <a:ext cx="4576633" cy="138008"/>
              </a:xfrm>
              <a:custGeom>
                <a:avLst/>
                <a:gdLst/>
                <a:ahLst/>
                <a:cxnLst/>
                <a:rect l="l" t="t" r="r" b="b"/>
                <a:pathLst>
                  <a:path w="4576633" h="138008">
                    <a:moveTo>
                      <a:pt x="0" y="0"/>
                    </a:moveTo>
                    <a:lnTo>
                      <a:pt x="4576633" y="0"/>
                    </a:lnTo>
                    <a:lnTo>
                      <a:pt x="4576633" y="138008"/>
                    </a:lnTo>
                    <a:lnTo>
                      <a:pt x="0" y="138008"/>
                    </a:lnTo>
                    <a:close/>
                  </a:path>
                </a:pathLst>
              </a:custGeom>
              <a:solidFill>
                <a:srgbClr val="FFFFFF"/>
              </a:solidFill>
            </p:spPr>
          </p:sp>
          <p:sp>
            <p:nvSpPr>
              <p:cNvPr id="15" name="TextBox 15"/>
              <p:cNvSpPr txBox="1"/>
              <p:nvPr/>
            </p:nvSpPr>
            <p:spPr>
              <a:xfrm>
                <a:off x="0" y="-38100"/>
                <a:ext cx="4576633" cy="176108"/>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421650" y="-9293"/>
              <a:ext cx="24239128" cy="714079"/>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Architectures Description</a:t>
              </a:r>
            </a:p>
          </p:txBody>
        </p:sp>
      </p:grpSp>
      <p:sp>
        <p:nvSpPr>
          <p:cNvPr id="17" name="TextBox 17"/>
          <p:cNvSpPr txBox="1"/>
          <p:nvPr/>
        </p:nvSpPr>
        <p:spPr>
          <a:xfrm>
            <a:off x="17377227" y="9480005"/>
            <a:ext cx="1082617" cy="668132"/>
          </a:xfrm>
          <a:prstGeom prst="rect">
            <a:avLst/>
          </a:prstGeom>
        </p:spPr>
        <p:txBody>
          <a:bodyPr wrap="square" lIns="0" tIns="0" rIns="0" bIns="0" rtlCol="0" anchor="t">
            <a:spAutoFit/>
          </a:bodyPr>
          <a:lstStyle/>
          <a:p>
            <a:pPr algn="ctr">
              <a:lnSpc>
                <a:spcPts val="5699"/>
              </a:lnSpc>
              <a:spcBef>
                <a:spcPct val="0"/>
              </a:spcBef>
            </a:pPr>
            <a:r>
              <a:rPr lang="en-US" sz="3799">
                <a:solidFill>
                  <a:srgbClr val="000000"/>
                </a:solidFill>
                <a:latin typeface="Rasputin"/>
                <a:ea typeface="Rasputin"/>
                <a:cs typeface="Rasputin"/>
                <a:sym typeface="Rasputin"/>
              </a:rPr>
              <a:t>27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rgbClr val="3A8047">
                <a:alpha val="100000"/>
              </a:srgbClr>
            </a:gs>
            <a:gs pos="100000">
              <a:srgbClr val="43A650">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16209">
            <a:off x="-890667" y="4921459"/>
            <a:ext cx="8901994" cy="10457555"/>
          </a:xfrm>
          <a:custGeom>
            <a:avLst/>
            <a:gdLst/>
            <a:ahLst/>
            <a:cxnLst/>
            <a:rect l="l" t="t" r="r" b="b"/>
            <a:pathLst>
              <a:path w="8901994" h="10457555">
                <a:moveTo>
                  <a:pt x="0" y="0"/>
                </a:moveTo>
                <a:lnTo>
                  <a:pt x="8901993" y="0"/>
                </a:lnTo>
                <a:lnTo>
                  <a:pt x="8901993" y="10457555"/>
                </a:lnTo>
                <a:lnTo>
                  <a:pt x="0" y="10457555"/>
                </a:lnTo>
                <a:lnTo>
                  <a:pt x="0" y="0"/>
                </a:lnTo>
                <a:close/>
              </a:path>
            </a:pathLst>
          </a:custGeom>
          <a:blipFill>
            <a:blip r:embed="rId2">
              <a:alphaModFix amt="56000"/>
              <a:extLst>
                <a:ext uri="{96DAC541-7B7A-43D3-8B79-37D633B846F1}">
                  <asvg:svgBlip xmlns:asvg="http://schemas.microsoft.com/office/drawing/2016/SVG/main" r:embed="rId3"/>
                </a:ext>
              </a:extLst>
            </a:blip>
            <a:stretch>
              <a:fillRect/>
            </a:stretch>
          </a:blipFill>
        </p:spPr>
      </p:sp>
      <p:sp>
        <p:nvSpPr>
          <p:cNvPr id="3" name="Freeform 3"/>
          <p:cNvSpPr/>
          <p:nvPr/>
        </p:nvSpPr>
        <p:spPr>
          <a:xfrm rot="8862409">
            <a:off x="11443547" y="-3756415"/>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2">
              <a:alphaModFix amt="56000"/>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397801" y="3034880"/>
            <a:ext cx="7273956" cy="4859544"/>
            <a:chOff x="0" y="0"/>
            <a:chExt cx="9698608" cy="6479392"/>
          </a:xfrm>
        </p:grpSpPr>
        <p:grpSp>
          <p:nvGrpSpPr>
            <p:cNvPr id="5" name="Group 5"/>
            <p:cNvGrpSpPr/>
            <p:nvPr/>
          </p:nvGrpSpPr>
          <p:grpSpPr>
            <a:xfrm>
              <a:off x="0" y="0"/>
              <a:ext cx="9698608" cy="6479392"/>
              <a:chOff x="0" y="0"/>
              <a:chExt cx="1764821" cy="1179031"/>
            </a:xfrm>
          </p:grpSpPr>
          <p:sp>
            <p:nvSpPr>
              <p:cNvPr id="6" name="Freeform 6"/>
              <p:cNvSpPr/>
              <p:nvPr/>
            </p:nvSpPr>
            <p:spPr>
              <a:xfrm>
                <a:off x="0" y="0"/>
                <a:ext cx="1764821" cy="1179032"/>
              </a:xfrm>
              <a:custGeom>
                <a:avLst/>
                <a:gdLst/>
                <a:ahLst/>
                <a:cxnLst/>
                <a:rect l="l" t="t" r="r" b="b"/>
                <a:pathLst>
                  <a:path w="1764821" h="1179032">
                    <a:moveTo>
                      <a:pt x="0" y="0"/>
                    </a:moveTo>
                    <a:lnTo>
                      <a:pt x="1764821" y="0"/>
                    </a:lnTo>
                    <a:lnTo>
                      <a:pt x="1764821" y="1179032"/>
                    </a:lnTo>
                    <a:lnTo>
                      <a:pt x="0" y="1179032"/>
                    </a:lnTo>
                    <a:close/>
                  </a:path>
                </a:pathLst>
              </a:custGeom>
              <a:solidFill>
                <a:srgbClr val="FCFFFA"/>
              </a:solidFill>
              <a:ln cap="sq">
                <a:noFill/>
                <a:prstDash val="solid"/>
                <a:miter/>
              </a:ln>
            </p:spPr>
          </p:sp>
          <p:sp>
            <p:nvSpPr>
              <p:cNvPr id="7" name="TextBox 7"/>
              <p:cNvSpPr txBox="1"/>
              <p:nvPr/>
            </p:nvSpPr>
            <p:spPr>
              <a:xfrm>
                <a:off x="0" y="-38100"/>
                <a:ext cx="1764821" cy="1217131"/>
              </a:xfrm>
              <a:prstGeom prst="rect">
                <a:avLst/>
              </a:prstGeom>
            </p:spPr>
            <p:txBody>
              <a:bodyPr lIns="55145" tIns="55145" rIns="55145" bIns="55145" rtlCol="0" anchor="ctr"/>
              <a:lstStyle/>
              <a:p>
                <a:pPr algn="l">
                  <a:lnSpc>
                    <a:spcPts val="2659"/>
                  </a:lnSpc>
                </a:pPr>
                <a:endParaRPr/>
              </a:p>
            </p:txBody>
          </p:sp>
        </p:grpSp>
        <p:sp>
          <p:nvSpPr>
            <p:cNvPr id="8" name="TextBox 8"/>
            <p:cNvSpPr txBox="1"/>
            <p:nvPr/>
          </p:nvSpPr>
          <p:spPr>
            <a:xfrm>
              <a:off x="469455" y="577313"/>
              <a:ext cx="8759699" cy="5239042"/>
            </a:xfrm>
            <a:prstGeom prst="rect">
              <a:avLst/>
            </a:prstGeom>
          </p:spPr>
          <p:txBody>
            <a:bodyPr lIns="0" tIns="0" rIns="0" bIns="0" rtlCol="0" anchor="t">
              <a:spAutoFit/>
            </a:bodyPr>
            <a:lstStyle/>
            <a:p>
              <a:pPr algn="l">
                <a:lnSpc>
                  <a:spcPts val="4559"/>
                </a:lnSpc>
              </a:pPr>
              <a:r>
                <a:rPr lang="en-US" sz="3039">
                  <a:solidFill>
                    <a:srgbClr val="000000"/>
                  </a:solidFill>
                  <a:latin typeface="Quicksand"/>
                  <a:ea typeface="Quicksand"/>
                  <a:cs typeface="Quicksand"/>
                  <a:sym typeface="Quicksand"/>
                </a:rPr>
                <a:t>The extra depth of VGG19 allows it to learn more complex features.</a:t>
              </a:r>
            </a:p>
            <a:p>
              <a:pPr algn="l">
                <a:lnSpc>
                  <a:spcPts val="4559"/>
                </a:lnSpc>
              </a:pPr>
              <a:endParaRPr lang="en-US" sz="3039">
                <a:solidFill>
                  <a:srgbClr val="000000"/>
                </a:solidFill>
                <a:latin typeface="Quicksand"/>
                <a:ea typeface="Quicksand"/>
                <a:cs typeface="Quicksand"/>
                <a:sym typeface="Quicksand"/>
              </a:endParaRPr>
            </a:p>
            <a:p>
              <a:pPr algn="l">
                <a:lnSpc>
                  <a:spcPts val="4559"/>
                </a:lnSpc>
                <a:spcBef>
                  <a:spcPct val="0"/>
                </a:spcBef>
              </a:pPr>
              <a:r>
                <a:rPr lang="en-US" sz="3039">
                  <a:solidFill>
                    <a:srgbClr val="000000"/>
                  </a:solidFill>
                  <a:latin typeface="Quicksand"/>
                  <a:ea typeface="Quicksand"/>
                  <a:cs typeface="Quicksand"/>
                  <a:sym typeface="Quicksand"/>
                </a:rPr>
                <a:t>Expected better results for a batch size of 32 and 15 epochs due to balance between training and generalization.</a:t>
              </a:r>
            </a:p>
          </p:txBody>
        </p:sp>
      </p:grpSp>
      <p:sp>
        <p:nvSpPr>
          <p:cNvPr id="9" name="Freeform 9"/>
          <p:cNvSpPr/>
          <p:nvPr/>
        </p:nvSpPr>
        <p:spPr>
          <a:xfrm>
            <a:off x="7876054" y="2515638"/>
            <a:ext cx="10014145" cy="5898029"/>
          </a:xfrm>
          <a:custGeom>
            <a:avLst/>
            <a:gdLst/>
            <a:ahLst/>
            <a:cxnLst/>
            <a:rect l="l" t="t" r="r" b="b"/>
            <a:pathLst>
              <a:path w="10014145" h="5898029">
                <a:moveTo>
                  <a:pt x="0" y="0"/>
                </a:moveTo>
                <a:lnTo>
                  <a:pt x="10014145" y="0"/>
                </a:lnTo>
                <a:lnTo>
                  <a:pt x="10014145" y="5898029"/>
                </a:lnTo>
                <a:lnTo>
                  <a:pt x="0" y="5898029"/>
                </a:lnTo>
                <a:lnTo>
                  <a:pt x="0" y="0"/>
                </a:lnTo>
                <a:close/>
              </a:path>
            </a:pathLst>
          </a:custGeom>
          <a:blipFill>
            <a:blip r:embed="rId4"/>
            <a:stretch>
              <a:fillRect/>
            </a:stretch>
          </a:blipFill>
        </p:spPr>
      </p:sp>
      <p:sp>
        <p:nvSpPr>
          <p:cNvPr id="10" name="TextBox 10"/>
          <p:cNvSpPr txBox="1"/>
          <p:nvPr/>
        </p:nvSpPr>
        <p:spPr>
          <a:xfrm>
            <a:off x="16169688" y="8499154"/>
            <a:ext cx="1720512" cy="373331"/>
          </a:xfrm>
          <a:prstGeom prst="rect">
            <a:avLst/>
          </a:prstGeom>
        </p:spPr>
        <p:txBody>
          <a:bodyPr lIns="0" tIns="0" rIns="0" bIns="0" rtlCol="0" anchor="t">
            <a:spAutoFit/>
          </a:bodyPr>
          <a:lstStyle/>
          <a:p>
            <a:pPr algn="ctr">
              <a:lnSpc>
                <a:spcPts val="3047"/>
              </a:lnSpc>
            </a:pPr>
            <a:r>
              <a:rPr lang="en-US" sz="2176" b="1">
                <a:solidFill>
                  <a:srgbClr val="FCFFFA"/>
                </a:solidFill>
                <a:latin typeface="Rasputin Bold"/>
                <a:ea typeface="Rasputin Bold"/>
                <a:cs typeface="Rasputin Bold"/>
                <a:sym typeface="Rasputin Bold"/>
              </a:rPr>
              <a:t>Source [10]</a:t>
            </a:r>
          </a:p>
        </p:txBody>
      </p:sp>
      <p:sp>
        <p:nvSpPr>
          <p:cNvPr id="11" name="TextBox 11"/>
          <p:cNvSpPr txBox="1"/>
          <p:nvPr/>
        </p:nvSpPr>
        <p:spPr>
          <a:xfrm>
            <a:off x="664481" y="357221"/>
            <a:ext cx="9616248" cy="1333434"/>
          </a:xfrm>
          <a:prstGeom prst="rect">
            <a:avLst/>
          </a:prstGeom>
        </p:spPr>
        <p:txBody>
          <a:bodyPr lIns="0" tIns="0" rIns="0" bIns="0" rtlCol="0" anchor="t">
            <a:spAutoFit/>
          </a:bodyPr>
          <a:lstStyle/>
          <a:p>
            <a:pPr algn="l">
              <a:lnSpc>
                <a:spcPts val="10440"/>
              </a:lnSpc>
            </a:pPr>
            <a:r>
              <a:rPr lang="en-US" sz="8700">
                <a:solidFill>
                  <a:srgbClr val="FFFFFF"/>
                </a:solidFill>
                <a:latin typeface="Rasputin"/>
                <a:ea typeface="Rasputin"/>
                <a:cs typeface="Rasputin"/>
                <a:sym typeface="Rasputin"/>
              </a:rPr>
              <a:t>VGG</a:t>
            </a:r>
          </a:p>
        </p:txBody>
      </p:sp>
      <p:grpSp>
        <p:nvGrpSpPr>
          <p:cNvPr id="12" name="Group 12"/>
          <p:cNvGrpSpPr/>
          <p:nvPr/>
        </p:nvGrpSpPr>
        <p:grpSpPr>
          <a:xfrm>
            <a:off x="0" y="9564357"/>
            <a:ext cx="19430051" cy="585913"/>
            <a:chOff x="0" y="0"/>
            <a:chExt cx="25906735" cy="781217"/>
          </a:xfrm>
        </p:grpSpPr>
        <p:grpSp>
          <p:nvGrpSpPr>
            <p:cNvPr id="13" name="Group 13"/>
            <p:cNvGrpSpPr/>
            <p:nvPr/>
          </p:nvGrpSpPr>
          <p:grpSpPr>
            <a:xfrm>
              <a:off x="0" y="0"/>
              <a:ext cx="25906735" cy="781217"/>
              <a:chOff x="0" y="0"/>
              <a:chExt cx="4576633" cy="138008"/>
            </a:xfrm>
          </p:grpSpPr>
          <p:sp>
            <p:nvSpPr>
              <p:cNvPr id="14" name="Freeform 14"/>
              <p:cNvSpPr/>
              <p:nvPr/>
            </p:nvSpPr>
            <p:spPr>
              <a:xfrm>
                <a:off x="0" y="0"/>
                <a:ext cx="4576633" cy="138008"/>
              </a:xfrm>
              <a:custGeom>
                <a:avLst/>
                <a:gdLst/>
                <a:ahLst/>
                <a:cxnLst/>
                <a:rect l="l" t="t" r="r" b="b"/>
                <a:pathLst>
                  <a:path w="4576633" h="138008">
                    <a:moveTo>
                      <a:pt x="0" y="0"/>
                    </a:moveTo>
                    <a:lnTo>
                      <a:pt x="4576633" y="0"/>
                    </a:lnTo>
                    <a:lnTo>
                      <a:pt x="4576633" y="138008"/>
                    </a:lnTo>
                    <a:lnTo>
                      <a:pt x="0" y="138008"/>
                    </a:lnTo>
                    <a:close/>
                  </a:path>
                </a:pathLst>
              </a:custGeom>
              <a:solidFill>
                <a:srgbClr val="FFFFFF"/>
              </a:solidFill>
            </p:spPr>
          </p:sp>
          <p:sp>
            <p:nvSpPr>
              <p:cNvPr id="15" name="TextBox 15"/>
              <p:cNvSpPr txBox="1"/>
              <p:nvPr/>
            </p:nvSpPr>
            <p:spPr>
              <a:xfrm>
                <a:off x="0" y="-38100"/>
                <a:ext cx="4576633" cy="176108"/>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421650" y="-9293"/>
              <a:ext cx="24239128" cy="714079"/>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Architectures Description</a:t>
              </a:r>
            </a:p>
          </p:txBody>
        </p:sp>
      </p:grpSp>
      <p:sp>
        <p:nvSpPr>
          <p:cNvPr id="17" name="TextBox 17"/>
          <p:cNvSpPr txBox="1"/>
          <p:nvPr/>
        </p:nvSpPr>
        <p:spPr>
          <a:xfrm>
            <a:off x="17487008" y="9448690"/>
            <a:ext cx="675164" cy="693421"/>
          </a:xfrm>
          <a:prstGeom prst="rect">
            <a:avLst/>
          </a:prstGeom>
        </p:spPr>
        <p:txBody>
          <a:bodyPr lIns="0" tIns="0" rIns="0" bIns="0" rtlCol="0" anchor="t">
            <a:spAutoFit/>
          </a:bodyPr>
          <a:lstStyle/>
          <a:p>
            <a:pPr algn="ctr">
              <a:lnSpc>
                <a:spcPts val="5699"/>
              </a:lnSpc>
              <a:spcBef>
                <a:spcPct val="0"/>
              </a:spcBef>
            </a:pPr>
            <a:r>
              <a:rPr lang="en-US" sz="3799">
                <a:solidFill>
                  <a:srgbClr val="000000"/>
                </a:solidFill>
                <a:latin typeface="Rasputin"/>
                <a:ea typeface="Rasputin"/>
                <a:cs typeface="Rasputin"/>
                <a:sym typeface="Rasputin"/>
              </a:rPr>
              <a:t>28</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rgbClr val="3A8047">
                <a:alpha val="100000"/>
              </a:srgbClr>
            </a:gs>
            <a:gs pos="100000">
              <a:srgbClr val="43A650">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16209">
            <a:off x="-890667" y="4921459"/>
            <a:ext cx="8901994" cy="10457555"/>
          </a:xfrm>
          <a:custGeom>
            <a:avLst/>
            <a:gdLst/>
            <a:ahLst/>
            <a:cxnLst/>
            <a:rect l="l" t="t" r="r" b="b"/>
            <a:pathLst>
              <a:path w="8901994" h="10457555">
                <a:moveTo>
                  <a:pt x="0" y="0"/>
                </a:moveTo>
                <a:lnTo>
                  <a:pt x="8901993" y="0"/>
                </a:lnTo>
                <a:lnTo>
                  <a:pt x="8901993" y="10457555"/>
                </a:lnTo>
                <a:lnTo>
                  <a:pt x="0" y="10457555"/>
                </a:lnTo>
                <a:lnTo>
                  <a:pt x="0" y="0"/>
                </a:lnTo>
                <a:close/>
              </a:path>
            </a:pathLst>
          </a:custGeom>
          <a:blipFill>
            <a:blip r:embed="rId2">
              <a:alphaModFix amt="56000"/>
              <a:extLst>
                <a:ext uri="{96DAC541-7B7A-43D3-8B79-37D633B846F1}">
                  <asvg:svgBlip xmlns:asvg="http://schemas.microsoft.com/office/drawing/2016/SVG/main" r:embed="rId3"/>
                </a:ext>
              </a:extLst>
            </a:blip>
            <a:stretch>
              <a:fillRect/>
            </a:stretch>
          </a:blipFill>
        </p:spPr>
      </p:sp>
      <p:sp>
        <p:nvSpPr>
          <p:cNvPr id="3" name="Freeform 3"/>
          <p:cNvSpPr/>
          <p:nvPr/>
        </p:nvSpPr>
        <p:spPr>
          <a:xfrm rot="8862409">
            <a:off x="11443547" y="-3756415"/>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2">
              <a:alphaModFix amt="56000"/>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9259715" y="1456658"/>
            <a:ext cx="8778629" cy="1621024"/>
            <a:chOff x="0" y="0"/>
            <a:chExt cx="11704839" cy="2161366"/>
          </a:xfrm>
        </p:grpSpPr>
        <p:grpSp>
          <p:nvGrpSpPr>
            <p:cNvPr id="5" name="Group 5"/>
            <p:cNvGrpSpPr/>
            <p:nvPr/>
          </p:nvGrpSpPr>
          <p:grpSpPr>
            <a:xfrm>
              <a:off x="0" y="0"/>
              <a:ext cx="11704839" cy="2161366"/>
              <a:chOff x="0" y="0"/>
              <a:chExt cx="2176338" cy="401873"/>
            </a:xfrm>
          </p:grpSpPr>
          <p:sp>
            <p:nvSpPr>
              <p:cNvPr id="6" name="Freeform 6"/>
              <p:cNvSpPr/>
              <p:nvPr/>
            </p:nvSpPr>
            <p:spPr>
              <a:xfrm>
                <a:off x="0" y="0"/>
                <a:ext cx="2176338" cy="401873"/>
              </a:xfrm>
              <a:custGeom>
                <a:avLst/>
                <a:gdLst/>
                <a:ahLst/>
                <a:cxnLst/>
                <a:rect l="l" t="t" r="r" b="b"/>
                <a:pathLst>
                  <a:path w="2176338" h="401873">
                    <a:moveTo>
                      <a:pt x="0" y="0"/>
                    </a:moveTo>
                    <a:lnTo>
                      <a:pt x="2176338" y="0"/>
                    </a:lnTo>
                    <a:lnTo>
                      <a:pt x="2176338" y="401873"/>
                    </a:lnTo>
                    <a:lnTo>
                      <a:pt x="0" y="401873"/>
                    </a:lnTo>
                    <a:close/>
                  </a:path>
                </a:pathLst>
              </a:custGeom>
              <a:solidFill>
                <a:srgbClr val="5F1560"/>
              </a:solidFill>
              <a:ln cap="sq">
                <a:noFill/>
                <a:prstDash val="solid"/>
                <a:miter/>
              </a:ln>
            </p:spPr>
          </p:sp>
          <p:sp>
            <p:nvSpPr>
              <p:cNvPr id="7" name="TextBox 7"/>
              <p:cNvSpPr txBox="1"/>
              <p:nvPr/>
            </p:nvSpPr>
            <p:spPr>
              <a:xfrm>
                <a:off x="0" y="-38100"/>
                <a:ext cx="2176338" cy="439973"/>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220120" y="196558"/>
              <a:ext cx="11264599" cy="1558699"/>
            </a:xfrm>
            <a:prstGeom prst="rect">
              <a:avLst/>
            </a:prstGeom>
          </p:spPr>
          <p:txBody>
            <a:bodyPr lIns="0" tIns="0" rIns="0" bIns="0" rtlCol="0" anchor="t">
              <a:spAutoFit/>
            </a:bodyPr>
            <a:lstStyle/>
            <a:p>
              <a:pPr marL="0" lvl="0" indent="0" algn="ctr">
                <a:lnSpc>
                  <a:spcPts val="10039"/>
                </a:lnSpc>
                <a:spcBef>
                  <a:spcPct val="0"/>
                </a:spcBef>
              </a:pPr>
              <a:r>
                <a:rPr lang="en-US" sz="6692" b="1">
                  <a:solidFill>
                    <a:srgbClr val="FCFFFA"/>
                  </a:solidFill>
                  <a:latin typeface="Rasputin Bold"/>
                  <a:ea typeface="Rasputin Bold"/>
                  <a:cs typeface="Rasputin Bold"/>
                  <a:sym typeface="Rasputin Bold"/>
                </a:rPr>
                <a:t>VGG19 LIS</a:t>
              </a:r>
            </a:p>
          </p:txBody>
        </p:sp>
      </p:grpSp>
      <p:graphicFrame>
        <p:nvGraphicFramePr>
          <p:cNvPr id="9" name="Table 9"/>
          <p:cNvGraphicFramePr>
            <a:graphicFrameLocks noGrp="1"/>
          </p:cNvGraphicFramePr>
          <p:nvPr/>
        </p:nvGraphicFramePr>
        <p:xfrm>
          <a:off x="9259715" y="3136418"/>
          <a:ext cx="8778630" cy="5735908"/>
        </p:xfrm>
        <a:graphic>
          <a:graphicData uri="http://schemas.openxmlformats.org/drawingml/2006/table">
            <a:tbl>
              <a:tblPr/>
              <a:tblGrid>
                <a:gridCol w="1755726">
                  <a:extLst>
                    <a:ext uri="{9D8B030D-6E8A-4147-A177-3AD203B41FA5}">
                      <a16:colId xmlns:a16="http://schemas.microsoft.com/office/drawing/2014/main" val="20000"/>
                    </a:ext>
                  </a:extLst>
                </a:gridCol>
                <a:gridCol w="1755726">
                  <a:extLst>
                    <a:ext uri="{9D8B030D-6E8A-4147-A177-3AD203B41FA5}">
                      <a16:colId xmlns:a16="http://schemas.microsoft.com/office/drawing/2014/main" val="20001"/>
                    </a:ext>
                  </a:extLst>
                </a:gridCol>
                <a:gridCol w="1755726">
                  <a:extLst>
                    <a:ext uri="{9D8B030D-6E8A-4147-A177-3AD203B41FA5}">
                      <a16:colId xmlns:a16="http://schemas.microsoft.com/office/drawing/2014/main" val="20002"/>
                    </a:ext>
                  </a:extLst>
                </a:gridCol>
                <a:gridCol w="1755726">
                  <a:extLst>
                    <a:ext uri="{9D8B030D-6E8A-4147-A177-3AD203B41FA5}">
                      <a16:colId xmlns:a16="http://schemas.microsoft.com/office/drawing/2014/main" val="20003"/>
                    </a:ext>
                  </a:extLst>
                </a:gridCol>
                <a:gridCol w="1755726">
                  <a:extLst>
                    <a:ext uri="{9D8B030D-6E8A-4147-A177-3AD203B41FA5}">
                      <a16:colId xmlns:a16="http://schemas.microsoft.com/office/drawing/2014/main" val="20004"/>
                    </a:ext>
                  </a:extLst>
                </a:gridCol>
              </a:tblGrid>
              <a:tr h="1433977">
                <a:tc>
                  <a:txBody>
                    <a:bodyPr/>
                    <a:lstStyle/>
                    <a:p>
                      <a:pPr algn="ctr">
                        <a:lnSpc>
                          <a:spcPts val="3429"/>
                        </a:lnSpc>
                        <a:defRPr/>
                      </a:pPr>
                      <a:r>
                        <a:rPr lang="en-US" sz="2449" b="1">
                          <a:solidFill>
                            <a:srgbClr val="FCFFFA"/>
                          </a:solidFill>
                          <a:latin typeface="Rasputin Bold"/>
                          <a:ea typeface="Rasputin Bold"/>
                          <a:cs typeface="Rasputin Bold"/>
                          <a:sym typeface="Rasputin Bold"/>
                        </a:rPr>
                        <a:t>Batch/</a:t>
                      </a:r>
                      <a:endParaRPr lang="en-US" sz="1100"/>
                    </a:p>
                    <a:p>
                      <a:pPr algn="ctr">
                        <a:lnSpc>
                          <a:spcPts val="3429"/>
                        </a:lnSpc>
                      </a:pPr>
                      <a:r>
                        <a:rPr lang="en-US" sz="2449" b="1">
                          <a:solidFill>
                            <a:srgbClr val="FCFFFA"/>
                          </a:solidFill>
                          <a:latin typeface="Rasputin Bold"/>
                          <a:ea typeface="Rasputin Bold"/>
                          <a:cs typeface="Rasputin Bold"/>
                          <a:sym typeface="Rasputin Bold"/>
                        </a:rPr>
                        <a:t>Epochs</a:t>
                      </a:r>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5F1560"/>
                    </a:solidFill>
                  </a:tcPr>
                </a:tc>
                <a:tc>
                  <a:txBody>
                    <a:bodyPr/>
                    <a:lstStyle/>
                    <a:p>
                      <a:pPr algn="ctr">
                        <a:lnSpc>
                          <a:spcPts val="2563"/>
                        </a:lnSpc>
                        <a:defRPr/>
                      </a:pPr>
                      <a:r>
                        <a:rPr lang="en-US" sz="1830" b="1">
                          <a:solidFill>
                            <a:srgbClr val="FCFFFA"/>
                          </a:solidFill>
                          <a:latin typeface="Rasputin Bold"/>
                          <a:ea typeface="Rasputin Bold"/>
                          <a:cs typeface="Rasputin Bold"/>
                          <a:sym typeface="Rasputin Bold"/>
                        </a:rPr>
                        <a:t>Accuracy</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5F1560"/>
                    </a:solidFill>
                  </a:tcPr>
                </a:tc>
                <a:tc>
                  <a:txBody>
                    <a:bodyPr/>
                    <a:lstStyle/>
                    <a:p>
                      <a:pPr algn="ctr">
                        <a:lnSpc>
                          <a:spcPts val="2712"/>
                        </a:lnSpc>
                        <a:defRPr/>
                      </a:pPr>
                      <a:r>
                        <a:rPr lang="en-US" sz="1937" b="1">
                          <a:solidFill>
                            <a:srgbClr val="FCFFFA"/>
                          </a:solidFill>
                          <a:latin typeface="Rasputin Bold"/>
                          <a:ea typeface="Rasputin Bold"/>
                          <a:cs typeface="Rasputin Bold"/>
                          <a:sym typeface="Rasputin Bold"/>
                        </a:rPr>
                        <a:t>Precision</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5F1560"/>
                    </a:solidFill>
                  </a:tcPr>
                </a:tc>
                <a:tc>
                  <a:txBody>
                    <a:bodyPr/>
                    <a:lstStyle/>
                    <a:p>
                      <a:pPr algn="ctr">
                        <a:lnSpc>
                          <a:spcPts val="3569"/>
                        </a:lnSpc>
                        <a:defRPr/>
                      </a:pPr>
                      <a:r>
                        <a:rPr lang="en-US" sz="2549" b="1">
                          <a:solidFill>
                            <a:srgbClr val="FCFFFA"/>
                          </a:solidFill>
                          <a:latin typeface="Rasputin Bold"/>
                          <a:ea typeface="Rasputin Bold"/>
                          <a:cs typeface="Rasputin Bold"/>
                          <a:sym typeface="Rasputin Bold"/>
                        </a:rPr>
                        <a:t>Recall</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5F1560"/>
                    </a:solidFill>
                  </a:tcPr>
                </a:tc>
                <a:tc>
                  <a:txBody>
                    <a:bodyPr/>
                    <a:lstStyle/>
                    <a:p>
                      <a:pPr algn="ctr">
                        <a:lnSpc>
                          <a:spcPts val="3009"/>
                        </a:lnSpc>
                        <a:defRPr/>
                      </a:pPr>
                      <a:r>
                        <a:rPr lang="en-US" sz="2149" b="1">
                          <a:solidFill>
                            <a:srgbClr val="FCFFFA"/>
                          </a:solidFill>
                          <a:latin typeface="Rasputin Bold"/>
                          <a:ea typeface="Rasputin Bold"/>
                          <a:cs typeface="Rasputin Bold"/>
                          <a:sym typeface="Rasputin Bold"/>
                        </a:rPr>
                        <a:t>F1-score</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5F1560"/>
                    </a:solidFill>
                  </a:tcPr>
                </a:tc>
                <a:extLst>
                  <a:ext uri="{0D108BD9-81ED-4DB2-BD59-A6C34878D82A}">
                    <a16:rowId xmlns:a16="http://schemas.microsoft.com/office/drawing/2014/main" val="10000"/>
                  </a:ext>
                </a:extLst>
              </a:tr>
              <a:tr h="1433977">
                <a:tc>
                  <a:txBody>
                    <a:bodyPr/>
                    <a:lstStyle/>
                    <a:p>
                      <a:pPr algn="ctr">
                        <a:lnSpc>
                          <a:spcPts val="4313"/>
                        </a:lnSpc>
                        <a:defRPr/>
                      </a:pPr>
                      <a:r>
                        <a:rPr lang="en-US" sz="3080" b="1">
                          <a:solidFill>
                            <a:srgbClr val="FCFFFA"/>
                          </a:solidFill>
                          <a:latin typeface="Rasputin Bold"/>
                          <a:ea typeface="Rasputin Bold"/>
                          <a:cs typeface="Rasputin Bold"/>
                          <a:sym typeface="Rasputin Bold"/>
                        </a:rPr>
                        <a:t>16/10</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5F1560"/>
                    </a:solidFill>
                  </a:tcPr>
                </a:tc>
                <a:tc>
                  <a:txBody>
                    <a:bodyPr/>
                    <a:lstStyle/>
                    <a:p>
                      <a:pPr algn="ctr">
                        <a:lnSpc>
                          <a:spcPts val="4610"/>
                        </a:lnSpc>
                        <a:defRPr/>
                      </a:pPr>
                      <a:r>
                        <a:rPr lang="en-US" sz="3293">
                          <a:solidFill>
                            <a:srgbClr val="160042"/>
                          </a:solidFill>
                          <a:latin typeface="Rasputin"/>
                          <a:ea typeface="Rasputin"/>
                          <a:cs typeface="Rasputin"/>
                          <a:sym typeface="Rasputin"/>
                        </a:rPr>
                        <a:t>0.98</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tc>
                  <a:txBody>
                    <a:bodyPr/>
                    <a:lstStyle/>
                    <a:p>
                      <a:pPr algn="ctr">
                        <a:lnSpc>
                          <a:spcPts val="4610"/>
                        </a:lnSpc>
                        <a:defRPr/>
                      </a:pPr>
                      <a:r>
                        <a:rPr lang="en-US" sz="3293">
                          <a:solidFill>
                            <a:srgbClr val="160042"/>
                          </a:solidFill>
                          <a:latin typeface="Rasputin"/>
                          <a:ea typeface="Rasputin"/>
                          <a:cs typeface="Rasputin"/>
                          <a:sym typeface="Rasputin"/>
                        </a:rPr>
                        <a:t>0.98</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tc>
                  <a:txBody>
                    <a:bodyPr/>
                    <a:lstStyle/>
                    <a:p>
                      <a:pPr algn="ctr">
                        <a:lnSpc>
                          <a:spcPts val="4610"/>
                        </a:lnSpc>
                        <a:defRPr/>
                      </a:pPr>
                      <a:r>
                        <a:rPr lang="en-US" sz="3293">
                          <a:solidFill>
                            <a:srgbClr val="160042"/>
                          </a:solidFill>
                          <a:latin typeface="Rasputin"/>
                          <a:ea typeface="Rasputin"/>
                          <a:cs typeface="Rasputin"/>
                          <a:sym typeface="Rasputin"/>
                        </a:rPr>
                        <a:t>0.98</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tc>
                  <a:txBody>
                    <a:bodyPr/>
                    <a:lstStyle/>
                    <a:p>
                      <a:pPr algn="ctr">
                        <a:lnSpc>
                          <a:spcPts val="4610"/>
                        </a:lnSpc>
                        <a:defRPr/>
                      </a:pPr>
                      <a:r>
                        <a:rPr lang="en-US" sz="3293">
                          <a:solidFill>
                            <a:srgbClr val="160042"/>
                          </a:solidFill>
                          <a:latin typeface="Rasputin"/>
                          <a:ea typeface="Rasputin"/>
                          <a:cs typeface="Rasputin"/>
                          <a:sym typeface="Rasputin"/>
                        </a:rPr>
                        <a:t>0.98</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extLst>
                  <a:ext uri="{0D108BD9-81ED-4DB2-BD59-A6C34878D82A}">
                    <a16:rowId xmlns:a16="http://schemas.microsoft.com/office/drawing/2014/main" val="10001"/>
                  </a:ext>
                </a:extLst>
              </a:tr>
              <a:tr h="1433977">
                <a:tc>
                  <a:txBody>
                    <a:bodyPr/>
                    <a:lstStyle/>
                    <a:p>
                      <a:pPr algn="ctr">
                        <a:lnSpc>
                          <a:spcPts val="4313"/>
                        </a:lnSpc>
                        <a:defRPr/>
                      </a:pPr>
                      <a:r>
                        <a:rPr lang="en-US" sz="3080" b="1">
                          <a:solidFill>
                            <a:srgbClr val="FCFFFA"/>
                          </a:solidFill>
                          <a:latin typeface="Rasputin Bold"/>
                          <a:ea typeface="Rasputin Bold"/>
                          <a:cs typeface="Rasputin Bold"/>
                          <a:sym typeface="Rasputin Bold"/>
                        </a:rPr>
                        <a:t>32/15</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5F1560"/>
                    </a:solidFill>
                  </a:tcPr>
                </a:tc>
                <a:tc>
                  <a:txBody>
                    <a:bodyPr/>
                    <a:lstStyle/>
                    <a:p>
                      <a:pPr algn="ctr">
                        <a:lnSpc>
                          <a:spcPts val="4610"/>
                        </a:lnSpc>
                        <a:defRPr/>
                      </a:pPr>
                      <a:r>
                        <a:rPr lang="en-US" sz="3293" b="1">
                          <a:solidFill>
                            <a:srgbClr val="160042"/>
                          </a:solidFill>
                          <a:latin typeface="Rasputin Bold"/>
                          <a:ea typeface="Rasputin Bold"/>
                          <a:cs typeface="Rasputin Bold"/>
                          <a:sym typeface="Rasputin Bold"/>
                        </a:rPr>
                        <a:t>0.98</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tc>
                  <a:txBody>
                    <a:bodyPr/>
                    <a:lstStyle/>
                    <a:p>
                      <a:pPr algn="ctr">
                        <a:lnSpc>
                          <a:spcPts val="4610"/>
                        </a:lnSpc>
                        <a:defRPr/>
                      </a:pPr>
                      <a:r>
                        <a:rPr lang="en-US" sz="3293">
                          <a:solidFill>
                            <a:srgbClr val="160042"/>
                          </a:solidFill>
                          <a:latin typeface="Rasputin"/>
                          <a:ea typeface="Rasputin"/>
                          <a:cs typeface="Rasputin"/>
                          <a:sym typeface="Rasputin"/>
                        </a:rPr>
                        <a:t>0.98</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tc>
                  <a:txBody>
                    <a:bodyPr/>
                    <a:lstStyle/>
                    <a:p>
                      <a:pPr algn="ctr">
                        <a:lnSpc>
                          <a:spcPts val="4610"/>
                        </a:lnSpc>
                        <a:defRPr/>
                      </a:pPr>
                      <a:r>
                        <a:rPr lang="en-US" sz="3293">
                          <a:solidFill>
                            <a:srgbClr val="160042"/>
                          </a:solidFill>
                          <a:latin typeface="Rasputin"/>
                          <a:ea typeface="Rasputin"/>
                          <a:cs typeface="Rasputin"/>
                          <a:sym typeface="Rasputin"/>
                        </a:rPr>
                        <a:t>0.98</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tc>
                  <a:txBody>
                    <a:bodyPr/>
                    <a:lstStyle/>
                    <a:p>
                      <a:pPr algn="ctr">
                        <a:lnSpc>
                          <a:spcPts val="4610"/>
                        </a:lnSpc>
                        <a:defRPr/>
                      </a:pPr>
                      <a:r>
                        <a:rPr lang="en-US" sz="3293">
                          <a:solidFill>
                            <a:srgbClr val="160042"/>
                          </a:solidFill>
                          <a:latin typeface="Rasputin"/>
                          <a:ea typeface="Rasputin"/>
                          <a:cs typeface="Rasputin"/>
                          <a:sym typeface="Rasputin"/>
                        </a:rPr>
                        <a:t>0.98</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extLst>
                  <a:ext uri="{0D108BD9-81ED-4DB2-BD59-A6C34878D82A}">
                    <a16:rowId xmlns:a16="http://schemas.microsoft.com/office/drawing/2014/main" val="10002"/>
                  </a:ext>
                </a:extLst>
              </a:tr>
              <a:tr h="1433977">
                <a:tc>
                  <a:txBody>
                    <a:bodyPr/>
                    <a:lstStyle/>
                    <a:p>
                      <a:pPr algn="ctr">
                        <a:lnSpc>
                          <a:spcPts val="4173"/>
                        </a:lnSpc>
                        <a:defRPr/>
                      </a:pPr>
                      <a:r>
                        <a:rPr lang="en-US" sz="2980" b="1">
                          <a:solidFill>
                            <a:srgbClr val="FCFFFA"/>
                          </a:solidFill>
                          <a:latin typeface="Rasputin Bold"/>
                          <a:ea typeface="Rasputin Bold"/>
                          <a:cs typeface="Rasputin Bold"/>
                          <a:sym typeface="Rasputin Bold"/>
                        </a:rPr>
                        <a:t>64/20</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5F1560"/>
                    </a:solidFill>
                  </a:tcPr>
                </a:tc>
                <a:tc>
                  <a:txBody>
                    <a:bodyPr/>
                    <a:lstStyle/>
                    <a:p>
                      <a:pPr algn="ctr">
                        <a:lnSpc>
                          <a:spcPts val="4610"/>
                        </a:lnSpc>
                        <a:defRPr/>
                      </a:pPr>
                      <a:r>
                        <a:rPr lang="en-US" sz="3293">
                          <a:solidFill>
                            <a:srgbClr val="160042"/>
                          </a:solidFill>
                          <a:latin typeface="Rasputin"/>
                          <a:ea typeface="Rasputin"/>
                          <a:cs typeface="Rasputin"/>
                          <a:sym typeface="Rasputin"/>
                        </a:rPr>
                        <a:t>0.97</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tc>
                  <a:txBody>
                    <a:bodyPr/>
                    <a:lstStyle/>
                    <a:p>
                      <a:pPr algn="ctr">
                        <a:lnSpc>
                          <a:spcPts val="4610"/>
                        </a:lnSpc>
                        <a:defRPr/>
                      </a:pPr>
                      <a:r>
                        <a:rPr lang="en-US" sz="3293">
                          <a:solidFill>
                            <a:srgbClr val="160042"/>
                          </a:solidFill>
                          <a:latin typeface="Rasputin"/>
                          <a:ea typeface="Rasputin"/>
                          <a:cs typeface="Rasputin"/>
                          <a:sym typeface="Rasputin"/>
                        </a:rPr>
                        <a:t>0.97</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tc>
                  <a:txBody>
                    <a:bodyPr/>
                    <a:lstStyle/>
                    <a:p>
                      <a:pPr algn="ctr">
                        <a:lnSpc>
                          <a:spcPts val="4610"/>
                        </a:lnSpc>
                        <a:defRPr/>
                      </a:pPr>
                      <a:r>
                        <a:rPr lang="en-US" sz="3293">
                          <a:solidFill>
                            <a:srgbClr val="160042"/>
                          </a:solidFill>
                          <a:latin typeface="Rasputin"/>
                          <a:ea typeface="Rasputin"/>
                          <a:cs typeface="Rasputin"/>
                          <a:sym typeface="Rasputin"/>
                        </a:rPr>
                        <a:t>0.97</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tc>
                  <a:txBody>
                    <a:bodyPr/>
                    <a:lstStyle/>
                    <a:p>
                      <a:pPr algn="ctr">
                        <a:lnSpc>
                          <a:spcPts val="4610"/>
                        </a:lnSpc>
                        <a:defRPr/>
                      </a:pPr>
                      <a:r>
                        <a:rPr lang="en-US" sz="3293">
                          <a:solidFill>
                            <a:srgbClr val="160042"/>
                          </a:solidFill>
                          <a:latin typeface="Rasputin"/>
                          <a:ea typeface="Rasputin"/>
                          <a:cs typeface="Rasputin"/>
                          <a:sym typeface="Rasputin"/>
                        </a:rPr>
                        <a:t>0.97</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extLst>
                  <a:ext uri="{0D108BD9-81ED-4DB2-BD59-A6C34878D82A}">
                    <a16:rowId xmlns:a16="http://schemas.microsoft.com/office/drawing/2014/main" val="10003"/>
                  </a:ext>
                </a:extLst>
              </a:tr>
            </a:tbl>
          </a:graphicData>
        </a:graphic>
      </p:graphicFrame>
      <p:grpSp>
        <p:nvGrpSpPr>
          <p:cNvPr id="10" name="Group 10"/>
          <p:cNvGrpSpPr/>
          <p:nvPr/>
        </p:nvGrpSpPr>
        <p:grpSpPr>
          <a:xfrm>
            <a:off x="249655" y="1456658"/>
            <a:ext cx="8778629" cy="1621024"/>
            <a:chOff x="0" y="0"/>
            <a:chExt cx="11704839" cy="2161366"/>
          </a:xfrm>
        </p:grpSpPr>
        <p:grpSp>
          <p:nvGrpSpPr>
            <p:cNvPr id="11" name="Group 11"/>
            <p:cNvGrpSpPr/>
            <p:nvPr/>
          </p:nvGrpSpPr>
          <p:grpSpPr>
            <a:xfrm>
              <a:off x="0" y="0"/>
              <a:ext cx="11704839" cy="2161366"/>
              <a:chOff x="0" y="0"/>
              <a:chExt cx="2176338" cy="401873"/>
            </a:xfrm>
          </p:grpSpPr>
          <p:sp>
            <p:nvSpPr>
              <p:cNvPr id="12" name="Freeform 12"/>
              <p:cNvSpPr/>
              <p:nvPr/>
            </p:nvSpPr>
            <p:spPr>
              <a:xfrm>
                <a:off x="0" y="0"/>
                <a:ext cx="2176338" cy="401873"/>
              </a:xfrm>
              <a:custGeom>
                <a:avLst/>
                <a:gdLst/>
                <a:ahLst/>
                <a:cxnLst/>
                <a:rect l="l" t="t" r="r" b="b"/>
                <a:pathLst>
                  <a:path w="2176338" h="401873">
                    <a:moveTo>
                      <a:pt x="0" y="0"/>
                    </a:moveTo>
                    <a:lnTo>
                      <a:pt x="2176338" y="0"/>
                    </a:lnTo>
                    <a:lnTo>
                      <a:pt x="2176338" y="401873"/>
                    </a:lnTo>
                    <a:lnTo>
                      <a:pt x="0" y="401873"/>
                    </a:lnTo>
                    <a:close/>
                  </a:path>
                </a:pathLst>
              </a:custGeom>
              <a:solidFill>
                <a:srgbClr val="0F5230"/>
              </a:solidFill>
              <a:ln cap="sq">
                <a:noFill/>
                <a:prstDash val="solid"/>
                <a:miter/>
              </a:ln>
            </p:spPr>
          </p:sp>
          <p:sp>
            <p:nvSpPr>
              <p:cNvPr id="13" name="TextBox 13"/>
              <p:cNvSpPr txBox="1"/>
              <p:nvPr/>
            </p:nvSpPr>
            <p:spPr>
              <a:xfrm>
                <a:off x="0" y="-38100"/>
                <a:ext cx="2176338" cy="439973"/>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220120" y="196558"/>
              <a:ext cx="11264599" cy="1558699"/>
            </a:xfrm>
            <a:prstGeom prst="rect">
              <a:avLst/>
            </a:prstGeom>
          </p:spPr>
          <p:txBody>
            <a:bodyPr lIns="0" tIns="0" rIns="0" bIns="0" rtlCol="0" anchor="t">
              <a:spAutoFit/>
            </a:bodyPr>
            <a:lstStyle/>
            <a:p>
              <a:pPr marL="0" lvl="0" indent="0" algn="ctr">
                <a:lnSpc>
                  <a:spcPts val="10039"/>
                </a:lnSpc>
                <a:spcBef>
                  <a:spcPct val="0"/>
                </a:spcBef>
              </a:pPr>
              <a:r>
                <a:rPr lang="en-US" sz="6692" b="1">
                  <a:solidFill>
                    <a:srgbClr val="FCFFFA"/>
                  </a:solidFill>
                  <a:latin typeface="Rasputin Bold"/>
                  <a:ea typeface="Rasputin Bold"/>
                  <a:cs typeface="Rasputin Bold"/>
                  <a:sym typeface="Rasputin Bold"/>
                </a:rPr>
                <a:t>VGG16 LIS</a:t>
              </a:r>
            </a:p>
          </p:txBody>
        </p:sp>
      </p:grpSp>
      <p:graphicFrame>
        <p:nvGraphicFramePr>
          <p:cNvPr id="15" name="Table 15"/>
          <p:cNvGraphicFramePr>
            <a:graphicFrameLocks noGrp="1"/>
          </p:cNvGraphicFramePr>
          <p:nvPr/>
        </p:nvGraphicFramePr>
        <p:xfrm>
          <a:off x="249655" y="3136418"/>
          <a:ext cx="8778630" cy="5739772"/>
        </p:xfrm>
        <a:graphic>
          <a:graphicData uri="http://schemas.openxmlformats.org/drawingml/2006/table">
            <a:tbl>
              <a:tblPr/>
              <a:tblGrid>
                <a:gridCol w="1755726">
                  <a:extLst>
                    <a:ext uri="{9D8B030D-6E8A-4147-A177-3AD203B41FA5}">
                      <a16:colId xmlns:a16="http://schemas.microsoft.com/office/drawing/2014/main" val="20000"/>
                    </a:ext>
                  </a:extLst>
                </a:gridCol>
                <a:gridCol w="1755726">
                  <a:extLst>
                    <a:ext uri="{9D8B030D-6E8A-4147-A177-3AD203B41FA5}">
                      <a16:colId xmlns:a16="http://schemas.microsoft.com/office/drawing/2014/main" val="20001"/>
                    </a:ext>
                  </a:extLst>
                </a:gridCol>
                <a:gridCol w="1755726">
                  <a:extLst>
                    <a:ext uri="{9D8B030D-6E8A-4147-A177-3AD203B41FA5}">
                      <a16:colId xmlns:a16="http://schemas.microsoft.com/office/drawing/2014/main" val="20002"/>
                    </a:ext>
                  </a:extLst>
                </a:gridCol>
                <a:gridCol w="1755726">
                  <a:extLst>
                    <a:ext uri="{9D8B030D-6E8A-4147-A177-3AD203B41FA5}">
                      <a16:colId xmlns:a16="http://schemas.microsoft.com/office/drawing/2014/main" val="20003"/>
                    </a:ext>
                  </a:extLst>
                </a:gridCol>
                <a:gridCol w="1755726">
                  <a:extLst>
                    <a:ext uri="{9D8B030D-6E8A-4147-A177-3AD203B41FA5}">
                      <a16:colId xmlns:a16="http://schemas.microsoft.com/office/drawing/2014/main" val="20004"/>
                    </a:ext>
                  </a:extLst>
                </a:gridCol>
              </a:tblGrid>
              <a:tr h="1434943">
                <a:tc>
                  <a:txBody>
                    <a:bodyPr/>
                    <a:lstStyle/>
                    <a:p>
                      <a:pPr algn="ctr">
                        <a:lnSpc>
                          <a:spcPts val="3429"/>
                        </a:lnSpc>
                        <a:defRPr/>
                      </a:pPr>
                      <a:r>
                        <a:rPr lang="en-US" sz="2449" b="1">
                          <a:solidFill>
                            <a:srgbClr val="FCFFFA"/>
                          </a:solidFill>
                          <a:latin typeface="Rasputin Bold"/>
                          <a:ea typeface="Rasputin Bold"/>
                          <a:cs typeface="Rasputin Bold"/>
                          <a:sym typeface="Rasputin Bold"/>
                        </a:rPr>
                        <a:t>Batch/</a:t>
                      </a:r>
                      <a:endParaRPr lang="en-US" sz="1100"/>
                    </a:p>
                    <a:p>
                      <a:pPr algn="ctr">
                        <a:lnSpc>
                          <a:spcPts val="3429"/>
                        </a:lnSpc>
                      </a:pPr>
                      <a:r>
                        <a:rPr lang="en-US" sz="2449" b="1">
                          <a:solidFill>
                            <a:srgbClr val="FCFFFA"/>
                          </a:solidFill>
                          <a:latin typeface="Rasputin Bold"/>
                          <a:ea typeface="Rasputin Bold"/>
                          <a:cs typeface="Rasputin Bold"/>
                          <a:sym typeface="Rasputin Bold"/>
                        </a:rPr>
                        <a:t>Epochs</a:t>
                      </a:r>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0F5230"/>
                    </a:solidFill>
                  </a:tcPr>
                </a:tc>
                <a:tc>
                  <a:txBody>
                    <a:bodyPr/>
                    <a:lstStyle/>
                    <a:p>
                      <a:pPr algn="ctr">
                        <a:lnSpc>
                          <a:spcPts val="2563"/>
                        </a:lnSpc>
                        <a:defRPr/>
                      </a:pPr>
                      <a:r>
                        <a:rPr lang="en-US" sz="1830" b="1">
                          <a:solidFill>
                            <a:srgbClr val="FCFFFA"/>
                          </a:solidFill>
                          <a:latin typeface="Rasputin Bold"/>
                          <a:ea typeface="Rasputin Bold"/>
                          <a:cs typeface="Rasputin Bold"/>
                          <a:sym typeface="Rasputin Bold"/>
                        </a:rPr>
                        <a:t>Accuracy</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0F5230"/>
                    </a:solidFill>
                  </a:tcPr>
                </a:tc>
                <a:tc>
                  <a:txBody>
                    <a:bodyPr/>
                    <a:lstStyle/>
                    <a:p>
                      <a:pPr algn="ctr">
                        <a:lnSpc>
                          <a:spcPts val="2712"/>
                        </a:lnSpc>
                        <a:defRPr/>
                      </a:pPr>
                      <a:r>
                        <a:rPr lang="en-US" sz="1937" b="1">
                          <a:solidFill>
                            <a:srgbClr val="FCFFFA"/>
                          </a:solidFill>
                          <a:latin typeface="Rasputin Bold"/>
                          <a:ea typeface="Rasputin Bold"/>
                          <a:cs typeface="Rasputin Bold"/>
                          <a:sym typeface="Rasputin Bold"/>
                        </a:rPr>
                        <a:t>Precision</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0F5230"/>
                    </a:solidFill>
                  </a:tcPr>
                </a:tc>
                <a:tc>
                  <a:txBody>
                    <a:bodyPr/>
                    <a:lstStyle/>
                    <a:p>
                      <a:pPr algn="ctr">
                        <a:lnSpc>
                          <a:spcPts val="3569"/>
                        </a:lnSpc>
                        <a:defRPr/>
                      </a:pPr>
                      <a:r>
                        <a:rPr lang="en-US" sz="2549" b="1">
                          <a:solidFill>
                            <a:srgbClr val="FCFFFA"/>
                          </a:solidFill>
                          <a:latin typeface="Rasputin Bold"/>
                          <a:ea typeface="Rasputin Bold"/>
                          <a:cs typeface="Rasputin Bold"/>
                          <a:sym typeface="Rasputin Bold"/>
                        </a:rPr>
                        <a:t>Recall</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0F5230"/>
                    </a:solidFill>
                  </a:tcPr>
                </a:tc>
                <a:tc>
                  <a:txBody>
                    <a:bodyPr/>
                    <a:lstStyle/>
                    <a:p>
                      <a:pPr algn="ctr">
                        <a:lnSpc>
                          <a:spcPts val="3009"/>
                        </a:lnSpc>
                        <a:defRPr/>
                      </a:pPr>
                      <a:r>
                        <a:rPr lang="en-US" sz="2149" b="1">
                          <a:solidFill>
                            <a:srgbClr val="FCFFFA"/>
                          </a:solidFill>
                          <a:latin typeface="Rasputin Bold"/>
                          <a:ea typeface="Rasputin Bold"/>
                          <a:cs typeface="Rasputin Bold"/>
                          <a:sym typeface="Rasputin Bold"/>
                        </a:rPr>
                        <a:t>F1-score</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0F5230"/>
                    </a:solidFill>
                  </a:tcPr>
                </a:tc>
                <a:extLst>
                  <a:ext uri="{0D108BD9-81ED-4DB2-BD59-A6C34878D82A}">
                    <a16:rowId xmlns:a16="http://schemas.microsoft.com/office/drawing/2014/main" val="10000"/>
                  </a:ext>
                </a:extLst>
              </a:tr>
              <a:tr h="1434943">
                <a:tc>
                  <a:txBody>
                    <a:bodyPr/>
                    <a:lstStyle/>
                    <a:p>
                      <a:pPr algn="ctr">
                        <a:lnSpc>
                          <a:spcPts val="4313"/>
                        </a:lnSpc>
                        <a:defRPr/>
                      </a:pPr>
                      <a:r>
                        <a:rPr lang="en-US" sz="3080" b="1">
                          <a:solidFill>
                            <a:srgbClr val="FCFFFA"/>
                          </a:solidFill>
                          <a:latin typeface="Rasputin Bold"/>
                          <a:ea typeface="Rasputin Bold"/>
                          <a:cs typeface="Rasputin Bold"/>
                          <a:sym typeface="Rasputin Bold"/>
                        </a:rPr>
                        <a:t>16/10</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0F5230"/>
                    </a:solidFill>
                  </a:tcPr>
                </a:tc>
                <a:tc>
                  <a:txBody>
                    <a:bodyPr/>
                    <a:lstStyle/>
                    <a:p>
                      <a:pPr algn="ctr">
                        <a:lnSpc>
                          <a:spcPts val="4610"/>
                        </a:lnSpc>
                        <a:defRPr/>
                      </a:pPr>
                      <a:r>
                        <a:rPr lang="en-US" sz="3293">
                          <a:solidFill>
                            <a:srgbClr val="002915"/>
                          </a:solidFill>
                          <a:latin typeface="Rasputin"/>
                          <a:ea typeface="Rasputin"/>
                          <a:cs typeface="Rasputin"/>
                          <a:sym typeface="Rasputin"/>
                        </a:rPr>
                        <a:t>0.97</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tc>
                  <a:txBody>
                    <a:bodyPr/>
                    <a:lstStyle/>
                    <a:p>
                      <a:pPr algn="ctr">
                        <a:lnSpc>
                          <a:spcPts val="4610"/>
                        </a:lnSpc>
                        <a:defRPr/>
                      </a:pPr>
                      <a:r>
                        <a:rPr lang="en-US" sz="3293">
                          <a:solidFill>
                            <a:srgbClr val="002915"/>
                          </a:solidFill>
                          <a:latin typeface="Rasputin"/>
                          <a:ea typeface="Rasputin"/>
                          <a:cs typeface="Rasputin"/>
                          <a:sym typeface="Rasputin"/>
                        </a:rPr>
                        <a:t>0.97</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tc>
                  <a:txBody>
                    <a:bodyPr/>
                    <a:lstStyle/>
                    <a:p>
                      <a:pPr algn="ctr">
                        <a:lnSpc>
                          <a:spcPts val="4610"/>
                        </a:lnSpc>
                        <a:defRPr/>
                      </a:pPr>
                      <a:r>
                        <a:rPr lang="en-US" sz="3293">
                          <a:solidFill>
                            <a:srgbClr val="002915"/>
                          </a:solidFill>
                          <a:latin typeface="Rasputin"/>
                          <a:ea typeface="Rasputin"/>
                          <a:cs typeface="Rasputin"/>
                          <a:sym typeface="Rasputin"/>
                        </a:rPr>
                        <a:t>0.97</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tc>
                  <a:txBody>
                    <a:bodyPr/>
                    <a:lstStyle/>
                    <a:p>
                      <a:pPr algn="ctr">
                        <a:lnSpc>
                          <a:spcPts val="4610"/>
                        </a:lnSpc>
                        <a:defRPr/>
                      </a:pPr>
                      <a:r>
                        <a:rPr lang="en-US" sz="3293">
                          <a:solidFill>
                            <a:srgbClr val="002915"/>
                          </a:solidFill>
                          <a:latin typeface="Rasputin"/>
                          <a:ea typeface="Rasputin"/>
                          <a:cs typeface="Rasputin"/>
                          <a:sym typeface="Rasputin"/>
                        </a:rPr>
                        <a:t>0.97</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extLst>
                  <a:ext uri="{0D108BD9-81ED-4DB2-BD59-A6C34878D82A}">
                    <a16:rowId xmlns:a16="http://schemas.microsoft.com/office/drawing/2014/main" val="10001"/>
                  </a:ext>
                </a:extLst>
              </a:tr>
              <a:tr h="1434943">
                <a:tc>
                  <a:txBody>
                    <a:bodyPr/>
                    <a:lstStyle/>
                    <a:p>
                      <a:pPr algn="ctr">
                        <a:lnSpc>
                          <a:spcPts val="4313"/>
                        </a:lnSpc>
                        <a:defRPr/>
                      </a:pPr>
                      <a:r>
                        <a:rPr lang="en-US" sz="3080" b="1">
                          <a:solidFill>
                            <a:srgbClr val="FCFFFA"/>
                          </a:solidFill>
                          <a:latin typeface="Rasputin Bold"/>
                          <a:ea typeface="Rasputin Bold"/>
                          <a:cs typeface="Rasputin Bold"/>
                          <a:sym typeface="Rasputin Bold"/>
                        </a:rPr>
                        <a:t>32/15</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0F5230"/>
                    </a:solidFill>
                  </a:tcPr>
                </a:tc>
                <a:tc>
                  <a:txBody>
                    <a:bodyPr/>
                    <a:lstStyle/>
                    <a:p>
                      <a:pPr algn="ctr">
                        <a:lnSpc>
                          <a:spcPts val="4610"/>
                        </a:lnSpc>
                        <a:defRPr/>
                      </a:pPr>
                      <a:r>
                        <a:rPr lang="en-US" sz="3293">
                          <a:solidFill>
                            <a:srgbClr val="002915"/>
                          </a:solidFill>
                          <a:latin typeface="Rasputin"/>
                          <a:ea typeface="Rasputin"/>
                          <a:cs typeface="Rasputin"/>
                          <a:sym typeface="Rasputin"/>
                        </a:rPr>
                        <a:t>0.97</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tc>
                  <a:txBody>
                    <a:bodyPr/>
                    <a:lstStyle/>
                    <a:p>
                      <a:pPr algn="ctr">
                        <a:lnSpc>
                          <a:spcPts val="4610"/>
                        </a:lnSpc>
                        <a:defRPr/>
                      </a:pPr>
                      <a:r>
                        <a:rPr lang="en-US" sz="3293">
                          <a:solidFill>
                            <a:srgbClr val="002915"/>
                          </a:solidFill>
                          <a:latin typeface="Rasputin"/>
                          <a:ea typeface="Rasputin"/>
                          <a:cs typeface="Rasputin"/>
                          <a:sym typeface="Rasputin"/>
                        </a:rPr>
                        <a:t>0.97</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tc>
                  <a:txBody>
                    <a:bodyPr/>
                    <a:lstStyle/>
                    <a:p>
                      <a:pPr algn="ctr">
                        <a:lnSpc>
                          <a:spcPts val="4610"/>
                        </a:lnSpc>
                        <a:defRPr/>
                      </a:pPr>
                      <a:r>
                        <a:rPr lang="en-US" sz="3293">
                          <a:solidFill>
                            <a:srgbClr val="002915"/>
                          </a:solidFill>
                          <a:latin typeface="Rasputin"/>
                          <a:ea typeface="Rasputin"/>
                          <a:cs typeface="Rasputin"/>
                          <a:sym typeface="Rasputin"/>
                        </a:rPr>
                        <a:t>0.97</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tc>
                  <a:txBody>
                    <a:bodyPr/>
                    <a:lstStyle/>
                    <a:p>
                      <a:pPr algn="ctr">
                        <a:lnSpc>
                          <a:spcPts val="4610"/>
                        </a:lnSpc>
                        <a:defRPr/>
                      </a:pPr>
                      <a:r>
                        <a:rPr lang="en-US" sz="3293">
                          <a:solidFill>
                            <a:srgbClr val="002915"/>
                          </a:solidFill>
                          <a:latin typeface="Rasputin"/>
                          <a:ea typeface="Rasputin"/>
                          <a:cs typeface="Rasputin"/>
                          <a:sym typeface="Rasputin"/>
                        </a:rPr>
                        <a:t>0.97</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extLst>
                  <a:ext uri="{0D108BD9-81ED-4DB2-BD59-A6C34878D82A}">
                    <a16:rowId xmlns:a16="http://schemas.microsoft.com/office/drawing/2014/main" val="10002"/>
                  </a:ext>
                </a:extLst>
              </a:tr>
              <a:tr h="1434943">
                <a:tc>
                  <a:txBody>
                    <a:bodyPr/>
                    <a:lstStyle/>
                    <a:p>
                      <a:pPr algn="ctr">
                        <a:lnSpc>
                          <a:spcPts val="4173"/>
                        </a:lnSpc>
                        <a:defRPr/>
                      </a:pPr>
                      <a:r>
                        <a:rPr lang="en-US" sz="2980" b="1">
                          <a:solidFill>
                            <a:srgbClr val="FCFFFA"/>
                          </a:solidFill>
                          <a:latin typeface="Rasputin Bold"/>
                          <a:ea typeface="Rasputin Bold"/>
                          <a:cs typeface="Rasputin Bold"/>
                          <a:sym typeface="Rasputin Bold"/>
                        </a:rPr>
                        <a:t>64/20</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0F5230"/>
                    </a:solidFill>
                  </a:tcPr>
                </a:tc>
                <a:tc>
                  <a:txBody>
                    <a:bodyPr/>
                    <a:lstStyle/>
                    <a:p>
                      <a:pPr algn="ctr">
                        <a:lnSpc>
                          <a:spcPts val="4610"/>
                        </a:lnSpc>
                        <a:defRPr/>
                      </a:pPr>
                      <a:r>
                        <a:rPr lang="en-US" sz="3293" b="1">
                          <a:solidFill>
                            <a:srgbClr val="002915"/>
                          </a:solidFill>
                          <a:latin typeface="Rasputin Bold"/>
                          <a:ea typeface="Rasputin Bold"/>
                          <a:cs typeface="Rasputin Bold"/>
                          <a:sym typeface="Rasputin Bold"/>
                        </a:rPr>
                        <a:t>0.98</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tc>
                  <a:txBody>
                    <a:bodyPr/>
                    <a:lstStyle/>
                    <a:p>
                      <a:pPr algn="ctr">
                        <a:lnSpc>
                          <a:spcPts val="4610"/>
                        </a:lnSpc>
                        <a:defRPr/>
                      </a:pPr>
                      <a:r>
                        <a:rPr lang="en-US" sz="3293">
                          <a:solidFill>
                            <a:srgbClr val="002915"/>
                          </a:solidFill>
                          <a:latin typeface="Rasputin"/>
                          <a:ea typeface="Rasputin"/>
                          <a:cs typeface="Rasputin"/>
                          <a:sym typeface="Rasputin"/>
                        </a:rPr>
                        <a:t>0.98</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tc>
                  <a:txBody>
                    <a:bodyPr/>
                    <a:lstStyle/>
                    <a:p>
                      <a:pPr algn="ctr">
                        <a:lnSpc>
                          <a:spcPts val="4610"/>
                        </a:lnSpc>
                        <a:defRPr/>
                      </a:pPr>
                      <a:r>
                        <a:rPr lang="en-US" sz="3293">
                          <a:solidFill>
                            <a:srgbClr val="002915"/>
                          </a:solidFill>
                          <a:latin typeface="Rasputin"/>
                          <a:ea typeface="Rasputin"/>
                          <a:cs typeface="Rasputin"/>
                          <a:sym typeface="Rasputin"/>
                        </a:rPr>
                        <a:t>0.98</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tc>
                  <a:txBody>
                    <a:bodyPr/>
                    <a:lstStyle/>
                    <a:p>
                      <a:pPr algn="ctr">
                        <a:lnSpc>
                          <a:spcPts val="4610"/>
                        </a:lnSpc>
                        <a:defRPr/>
                      </a:pPr>
                      <a:r>
                        <a:rPr lang="en-US" sz="3293">
                          <a:solidFill>
                            <a:srgbClr val="002915"/>
                          </a:solidFill>
                          <a:latin typeface="Rasputin"/>
                          <a:ea typeface="Rasputin"/>
                          <a:cs typeface="Rasputin"/>
                          <a:sym typeface="Rasputin"/>
                        </a:rPr>
                        <a:t>0.98</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extLst>
                  <a:ext uri="{0D108BD9-81ED-4DB2-BD59-A6C34878D82A}">
                    <a16:rowId xmlns:a16="http://schemas.microsoft.com/office/drawing/2014/main" val="10003"/>
                  </a:ext>
                </a:extLst>
              </a:tr>
            </a:tbl>
          </a:graphicData>
        </a:graphic>
      </p:graphicFrame>
      <p:grpSp>
        <p:nvGrpSpPr>
          <p:cNvPr id="16" name="Group 16"/>
          <p:cNvGrpSpPr/>
          <p:nvPr/>
        </p:nvGrpSpPr>
        <p:grpSpPr>
          <a:xfrm>
            <a:off x="0" y="9564357"/>
            <a:ext cx="19430051" cy="585913"/>
            <a:chOff x="0" y="0"/>
            <a:chExt cx="25906735" cy="781217"/>
          </a:xfrm>
        </p:grpSpPr>
        <p:grpSp>
          <p:nvGrpSpPr>
            <p:cNvPr id="17" name="Group 17"/>
            <p:cNvGrpSpPr/>
            <p:nvPr/>
          </p:nvGrpSpPr>
          <p:grpSpPr>
            <a:xfrm>
              <a:off x="0" y="0"/>
              <a:ext cx="25906735" cy="781217"/>
              <a:chOff x="0" y="0"/>
              <a:chExt cx="4576633" cy="138008"/>
            </a:xfrm>
          </p:grpSpPr>
          <p:sp>
            <p:nvSpPr>
              <p:cNvPr id="18" name="Freeform 18"/>
              <p:cNvSpPr/>
              <p:nvPr/>
            </p:nvSpPr>
            <p:spPr>
              <a:xfrm>
                <a:off x="0" y="0"/>
                <a:ext cx="4576633" cy="138008"/>
              </a:xfrm>
              <a:custGeom>
                <a:avLst/>
                <a:gdLst/>
                <a:ahLst/>
                <a:cxnLst/>
                <a:rect l="l" t="t" r="r" b="b"/>
                <a:pathLst>
                  <a:path w="4576633" h="138008">
                    <a:moveTo>
                      <a:pt x="0" y="0"/>
                    </a:moveTo>
                    <a:lnTo>
                      <a:pt x="4576633" y="0"/>
                    </a:lnTo>
                    <a:lnTo>
                      <a:pt x="4576633" y="138008"/>
                    </a:lnTo>
                    <a:lnTo>
                      <a:pt x="0" y="138008"/>
                    </a:lnTo>
                    <a:close/>
                  </a:path>
                </a:pathLst>
              </a:custGeom>
              <a:solidFill>
                <a:srgbClr val="FFFFFF"/>
              </a:solidFill>
            </p:spPr>
          </p:sp>
          <p:sp>
            <p:nvSpPr>
              <p:cNvPr id="19" name="TextBox 19"/>
              <p:cNvSpPr txBox="1"/>
              <p:nvPr/>
            </p:nvSpPr>
            <p:spPr>
              <a:xfrm>
                <a:off x="0" y="-38100"/>
                <a:ext cx="4576633" cy="176108"/>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421650" y="-9293"/>
              <a:ext cx="24239128" cy="714079"/>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Results</a:t>
              </a:r>
            </a:p>
          </p:txBody>
        </p:sp>
      </p:grpSp>
      <p:sp>
        <p:nvSpPr>
          <p:cNvPr id="21" name="TextBox 21"/>
          <p:cNvSpPr txBox="1"/>
          <p:nvPr/>
        </p:nvSpPr>
        <p:spPr>
          <a:xfrm>
            <a:off x="17491612" y="9448690"/>
            <a:ext cx="665956" cy="693421"/>
          </a:xfrm>
          <a:prstGeom prst="rect">
            <a:avLst/>
          </a:prstGeom>
        </p:spPr>
        <p:txBody>
          <a:bodyPr lIns="0" tIns="0" rIns="0" bIns="0" rtlCol="0" anchor="t">
            <a:spAutoFit/>
          </a:bodyPr>
          <a:lstStyle/>
          <a:p>
            <a:pPr algn="ctr">
              <a:lnSpc>
                <a:spcPts val="5699"/>
              </a:lnSpc>
              <a:spcBef>
                <a:spcPct val="0"/>
              </a:spcBef>
            </a:pPr>
            <a:r>
              <a:rPr lang="en-US" sz="3799">
                <a:solidFill>
                  <a:srgbClr val="000000"/>
                </a:solidFill>
                <a:latin typeface="Rasputin"/>
                <a:ea typeface="Rasputin"/>
                <a:cs typeface="Rasputin"/>
                <a:sym typeface="Rasputin"/>
              </a:rPr>
              <a:t>29</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3A8047">
                <a:alpha val="100000"/>
              </a:srgbClr>
            </a:gs>
            <a:gs pos="100000">
              <a:srgbClr val="436EA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8139847" y="-2972408"/>
            <a:ext cx="7988267" cy="7688707"/>
          </a:xfrm>
          <a:custGeom>
            <a:avLst/>
            <a:gdLst/>
            <a:ahLst/>
            <a:cxnLst/>
            <a:rect l="l" t="t" r="r" b="b"/>
            <a:pathLst>
              <a:path w="7988267" h="7688707">
                <a:moveTo>
                  <a:pt x="0" y="0"/>
                </a:moveTo>
                <a:lnTo>
                  <a:pt x="7988267" y="0"/>
                </a:lnTo>
                <a:lnTo>
                  <a:pt x="7988267" y="7688707"/>
                </a:lnTo>
                <a:lnTo>
                  <a:pt x="0" y="7688707"/>
                </a:lnTo>
                <a:lnTo>
                  <a:pt x="0" y="0"/>
                </a:lnTo>
                <a:close/>
              </a:path>
            </a:pathLst>
          </a:custGeom>
          <a:blipFill>
            <a:blip r:embed="rId2">
              <a:alphaModFix amt="41000"/>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rot="362418">
            <a:off x="10815797" y="1398211"/>
            <a:ext cx="7460906" cy="8298961"/>
            <a:chOff x="687070" y="247650"/>
            <a:chExt cx="11148060" cy="12400280"/>
          </a:xfrm>
        </p:grpSpPr>
        <p:sp>
          <p:nvSpPr>
            <p:cNvPr id="4" name="Freeform 4"/>
            <p:cNvSpPr/>
            <p:nvPr/>
          </p:nvSpPr>
          <p:spPr>
            <a:xfrm>
              <a:off x="687070" y="247650"/>
              <a:ext cx="11148061" cy="12400280"/>
            </a:xfrm>
            <a:custGeom>
              <a:avLst/>
              <a:gdLst/>
              <a:ahLst/>
              <a:cxnLst/>
              <a:rect l="l" t="t" r="r" b="b"/>
              <a:pathLst>
                <a:path w="11148061" h="12400280">
                  <a:moveTo>
                    <a:pt x="9215120" y="1497330"/>
                  </a:moveTo>
                  <a:cubicBezTo>
                    <a:pt x="8773160" y="972820"/>
                    <a:pt x="8234680" y="508000"/>
                    <a:pt x="7590790" y="252730"/>
                  </a:cubicBezTo>
                  <a:cubicBezTo>
                    <a:pt x="7132320" y="71120"/>
                    <a:pt x="6633210" y="0"/>
                    <a:pt x="6139180" y="6350"/>
                  </a:cubicBezTo>
                  <a:cubicBezTo>
                    <a:pt x="4053840" y="36830"/>
                    <a:pt x="2157730" y="1490980"/>
                    <a:pt x="1289050" y="3346450"/>
                  </a:cubicBezTo>
                  <a:cubicBezTo>
                    <a:pt x="527050" y="4977130"/>
                    <a:pt x="0" y="7792720"/>
                    <a:pt x="680720" y="9457690"/>
                  </a:cubicBezTo>
                  <a:cubicBezTo>
                    <a:pt x="1360170" y="11122661"/>
                    <a:pt x="2499360" y="12005311"/>
                    <a:pt x="4248150" y="12081511"/>
                  </a:cubicBezTo>
                  <a:cubicBezTo>
                    <a:pt x="7001510" y="12400280"/>
                    <a:pt x="9088120" y="10502901"/>
                    <a:pt x="10118091" y="8309611"/>
                  </a:cubicBezTo>
                  <a:cubicBezTo>
                    <a:pt x="11148061" y="6116320"/>
                    <a:pt x="10782300" y="3361691"/>
                    <a:pt x="9215121" y="1497330"/>
                  </a:cubicBezTo>
                  <a:close/>
                </a:path>
              </a:pathLst>
            </a:custGeom>
            <a:solidFill>
              <a:srgbClr val="FB5DD8">
                <a:alpha val="40784"/>
              </a:srgbClr>
            </a:solidFill>
            <a:ln w="12700">
              <a:noFill/>
            </a:ln>
          </p:spPr>
        </p:sp>
      </p:grpSp>
      <p:grpSp>
        <p:nvGrpSpPr>
          <p:cNvPr id="5" name="Group 5"/>
          <p:cNvGrpSpPr/>
          <p:nvPr/>
        </p:nvGrpSpPr>
        <p:grpSpPr>
          <a:xfrm>
            <a:off x="574019" y="602992"/>
            <a:ext cx="17567083" cy="3489469"/>
            <a:chOff x="0" y="0"/>
            <a:chExt cx="23422777" cy="4652625"/>
          </a:xfrm>
        </p:grpSpPr>
        <p:sp>
          <p:nvSpPr>
            <p:cNvPr id="6" name="TextBox 6"/>
            <p:cNvSpPr txBox="1"/>
            <p:nvPr/>
          </p:nvSpPr>
          <p:spPr>
            <a:xfrm>
              <a:off x="0" y="2334238"/>
              <a:ext cx="23422777" cy="2318387"/>
            </a:xfrm>
            <a:prstGeom prst="rect">
              <a:avLst/>
            </a:prstGeom>
          </p:spPr>
          <p:txBody>
            <a:bodyPr lIns="0" tIns="0" rIns="0" bIns="0" rtlCol="0" anchor="t">
              <a:spAutoFit/>
            </a:bodyPr>
            <a:lstStyle/>
            <a:p>
              <a:pPr algn="l">
                <a:lnSpc>
                  <a:spcPts val="5699"/>
                </a:lnSpc>
              </a:pPr>
              <a:endParaRPr/>
            </a:p>
            <a:p>
              <a:pPr algn="l">
                <a:lnSpc>
                  <a:spcPts val="2850"/>
                </a:lnSpc>
              </a:pPr>
              <a:endParaRPr/>
            </a:p>
            <a:p>
              <a:pPr algn="l">
                <a:lnSpc>
                  <a:spcPts val="5699"/>
                </a:lnSpc>
              </a:pPr>
              <a:endParaRPr/>
            </a:p>
          </p:txBody>
        </p:sp>
        <p:sp>
          <p:nvSpPr>
            <p:cNvPr id="7" name="TextBox 7"/>
            <p:cNvSpPr txBox="1"/>
            <p:nvPr/>
          </p:nvSpPr>
          <p:spPr>
            <a:xfrm>
              <a:off x="0" y="181011"/>
              <a:ext cx="23422777" cy="1609725"/>
            </a:xfrm>
            <a:prstGeom prst="rect">
              <a:avLst/>
            </a:prstGeom>
          </p:spPr>
          <p:txBody>
            <a:bodyPr lIns="0" tIns="0" rIns="0" bIns="0" rtlCol="0" anchor="t">
              <a:spAutoFit/>
            </a:bodyPr>
            <a:lstStyle/>
            <a:p>
              <a:pPr algn="l">
                <a:lnSpc>
                  <a:spcPts val="9480"/>
                </a:lnSpc>
              </a:pPr>
              <a:r>
                <a:rPr lang="en-US" sz="7900">
                  <a:solidFill>
                    <a:srgbClr val="FFFFFF"/>
                  </a:solidFill>
                  <a:latin typeface="Rasputin Light"/>
                  <a:ea typeface="Rasputin Light"/>
                  <a:cs typeface="Rasputin Light"/>
                  <a:sym typeface="Rasputin Light"/>
                </a:rPr>
                <a:t>Datasets employed</a:t>
              </a:r>
            </a:p>
          </p:txBody>
        </p:sp>
      </p:grpSp>
      <p:grpSp>
        <p:nvGrpSpPr>
          <p:cNvPr id="8" name="Group 8"/>
          <p:cNvGrpSpPr/>
          <p:nvPr/>
        </p:nvGrpSpPr>
        <p:grpSpPr>
          <a:xfrm>
            <a:off x="3932523" y="250063"/>
            <a:ext cx="13892067" cy="9906215"/>
            <a:chOff x="0" y="0"/>
            <a:chExt cx="18522756" cy="13208287"/>
          </a:xfrm>
        </p:grpSpPr>
        <p:sp>
          <p:nvSpPr>
            <p:cNvPr id="9" name="TextBox 9"/>
            <p:cNvSpPr txBox="1"/>
            <p:nvPr/>
          </p:nvSpPr>
          <p:spPr>
            <a:xfrm>
              <a:off x="0" y="2302403"/>
              <a:ext cx="18522756" cy="10905884"/>
            </a:xfrm>
            <a:prstGeom prst="rect">
              <a:avLst/>
            </a:prstGeom>
          </p:spPr>
          <p:txBody>
            <a:bodyPr lIns="0" tIns="0" rIns="0" bIns="0" rtlCol="0" anchor="t">
              <a:spAutoFit/>
            </a:bodyPr>
            <a:lstStyle/>
            <a:p>
              <a:pPr marL="785020" lvl="1" indent="-392510" algn="l">
                <a:lnSpc>
                  <a:spcPts val="5454"/>
                </a:lnSpc>
                <a:buFont typeface="Arial"/>
                <a:buChar char="•"/>
              </a:pPr>
              <a:r>
                <a:rPr lang="en-US" sz="3636">
                  <a:solidFill>
                    <a:srgbClr val="FFFFFF"/>
                  </a:solidFill>
                  <a:latin typeface="Rasputin"/>
                  <a:ea typeface="Rasputin"/>
                  <a:cs typeface="Rasputin"/>
                  <a:sym typeface="Rasputin"/>
                </a:rPr>
                <a:t>ASL: American Sign Language [1] </a:t>
              </a:r>
            </a:p>
            <a:p>
              <a:pPr algn="l">
                <a:lnSpc>
                  <a:spcPts val="3831"/>
                </a:lnSpc>
              </a:pPr>
              <a:r>
                <a:rPr lang="en-US" sz="2554">
                  <a:solidFill>
                    <a:srgbClr val="FFFFFF"/>
                  </a:solidFill>
                  <a:latin typeface="Rasputin"/>
                  <a:ea typeface="Rasputin"/>
                  <a:cs typeface="Rasputin"/>
                  <a:sym typeface="Rasputin"/>
                </a:rPr>
                <a:t>        the biggest dataset: </a:t>
              </a:r>
            </a:p>
            <a:p>
              <a:pPr algn="l">
                <a:lnSpc>
                  <a:spcPts val="3831"/>
                </a:lnSpc>
              </a:pPr>
              <a:r>
                <a:rPr lang="en-US" sz="2554">
                  <a:solidFill>
                    <a:srgbClr val="FFFFFF"/>
                  </a:solidFill>
                  <a:latin typeface="Rasputin"/>
                  <a:ea typeface="Rasputin"/>
                  <a:cs typeface="Rasputin"/>
                  <a:sym typeface="Rasputin"/>
                </a:rPr>
                <a:t>        26 classes of 3000 samples each</a:t>
              </a:r>
            </a:p>
            <a:p>
              <a:pPr algn="l">
                <a:lnSpc>
                  <a:spcPts val="3831"/>
                </a:lnSpc>
              </a:pPr>
              <a:endParaRPr lang="en-US" sz="2554">
                <a:solidFill>
                  <a:srgbClr val="FFFFFF"/>
                </a:solidFill>
                <a:latin typeface="Rasputin"/>
                <a:ea typeface="Rasputin"/>
                <a:cs typeface="Rasputin"/>
                <a:sym typeface="Rasputin"/>
              </a:endParaRPr>
            </a:p>
            <a:p>
              <a:pPr algn="l">
                <a:lnSpc>
                  <a:spcPts val="734"/>
                </a:lnSpc>
              </a:pPr>
              <a:endParaRPr lang="en-US" sz="2554">
                <a:solidFill>
                  <a:srgbClr val="FFFFFF"/>
                </a:solidFill>
                <a:latin typeface="Rasputin"/>
                <a:ea typeface="Rasputin"/>
                <a:cs typeface="Rasputin"/>
                <a:sym typeface="Rasputin"/>
              </a:endParaRPr>
            </a:p>
            <a:p>
              <a:pPr algn="l">
                <a:lnSpc>
                  <a:spcPts val="1324"/>
                </a:lnSpc>
              </a:pPr>
              <a:endParaRPr lang="en-US" sz="2554">
                <a:solidFill>
                  <a:srgbClr val="FFFFFF"/>
                </a:solidFill>
                <a:latin typeface="Rasputin"/>
                <a:ea typeface="Rasputin"/>
                <a:cs typeface="Rasputin"/>
                <a:sym typeface="Rasputin"/>
              </a:endParaRPr>
            </a:p>
            <a:p>
              <a:pPr marL="785020" lvl="1" indent="-392510" algn="l">
                <a:lnSpc>
                  <a:spcPts val="5454"/>
                </a:lnSpc>
                <a:buFont typeface="Arial"/>
                <a:buChar char="•"/>
              </a:pPr>
              <a:r>
                <a:rPr lang="en-US" sz="3636">
                  <a:solidFill>
                    <a:srgbClr val="FFFFFF"/>
                  </a:solidFill>
                  <a:latin typeface="Rasputin"/>
                  <a:ea typeface="Rasputin"/>
                  <a:cs typeface="Rasputin"/>
                  <a:sym typeface="Rasputin"/>
                </a:rPr>
                <a:t>LIS: Italian Sign Language Fingerspelling Dataset [2]</a:t>
              </a:r>
            </a:p>
            <a:p>
              <a:pPr algn="l">
                <a:lnSpc>
                  <a:spcPts val="3831"/>
                </a:lnSpc>
              </a:pPr>
              <a:r>
                <a:rPr lang="en-US" sz="2554">
                  <a:solidFill>
                    <a:srgbClr val="FFFFFF"/>
                  </a:solidFill>
                  <a:latin typeface="Rasputin"/>
                  <a:ea typeface="Rasputin"/>
                  <a:cs typeface="Rasputin"/>
                  <a:sym typeface="Rasputin"/>
                </a:rPr>
                <a:t>        the smallest and most unbalanced dataset:</a:t>
              </a:r>
            </a:p>
            <a:p>
              <a:pPr algn="l">
                <a:lnSpc>
                  <a:spcPts val="3831"/>
                </a:lnSpc>
              </a:pPr>
              <a:r>
                <a:rPr lang="en-US" sz="2554">
                  <a:solidFill>
                    <a:srgbClr val="FFFFFF"/>
                  </a:solidFill>
                  <a:latin typeface="Rasputin"/>
                  <a:ea typeface="Rasputin"/>
                  <a:cs typeface="Rasputin"/>
                  <a:sym typeface="Rasputin"/>
                </a:rPr>
                <a:t>        22 classes with a number of samples in the range  [240, 330]</a:t>
              </a:r>
            </a:p>
            <a:p>
              <a:pPr algn="l">
                <a:lnSpc>
                  <a:spcPts val="3831"/>
                </a:lnSpc>
              </a:pPr>
              <a:endParaRPr lang="en-US" sz="2554">
                <a:solidFill>
                  <a:srgbClr val="FFFFFF"/>
                </a:solidFill>
                <a:latin typeface="Rasputin"/>
                <a:ea typeface="Rasputin"/>
                <a:cs typeface="Rasputin"/>
                <a:sym typeface="Rasputin"/>
              </a:endParaRPr>
            </a:p>
            <a:p>
              <a:pPr algn="l">
                <a:lnSpc>
                  <a:spcPts val="1324"/>
                </a:lnSpc>
              </a:pPr>
              <a:endParaRPr lang="en-US" sz="2554">
                <a:solidFill>
                  <a:srgbClr val="FFFFFF"/>
                </a:solidFill>
                <a:latin typeface="Rasputin"/>
                <a:ea typeface="Rasputin"/>
                <a:cs typeface="Rasputin"/>
                <a:sym typeface="Rasputin"/>
              </a:endParaRPr>
            </a:p>
            <a:p>
              <a:pPr marL="785020" lvl="1" indent="-392510" algn="l">
                <a:lnSpc>
                  <a:spcPts val="5454"/>
                </a:lnSpc>
                <a:buFont typeface="Arial"/>
                <a:buChar char="•"/>
              </a:pPr>
              <a:r>
                <a:rPr lang="en-US" sz="3636">
                  <a:solidFill>
                    <a:srgbClr val="FFFFFF"/>
                  </a:solidFill>
                  <a:latin typeface="Rasputin"/>
                  <a:ea typeface="Rasputin"/>
                  <a:cs typeface="Rasputin"/>
                  <a:sym typeface="Rasputin"/>
                </a:rPr>
                <a:t>BSL Numbers &amp; Alphabet Hand Position For MediaPipe [3]</a:t>
              </a:r>
            </a:p>
            <a:p>
              <a:pPr algn="l">
                <a:lnSpc>
                  <a:spcPts val="3831"/>
                </a:lnSpc>
              </a:pPr>
              <a:r>
                <a:rPr lang="en-US" sz="2554">
                  <a:solidFill>
                    <a:srgbClr val="FFFFFF"/>
                  </a:solidFill>
                  <a:latin typeface="Rasputin"/>
                  <a:ea typeface="Rasputin"/>
                  <a:cs typeface="Rasputin"/>
                  <a:sym typeface="Rasputin"/>
                </a:rPr>
                <a:t>        the most different and noisy dataset:</a:t>
              </a:r>
            </a:p>
            <a:p>
              <a:pPr algn="l">
                <a:lnSpc>
                  <a:spcPts val="3831"/>
                </a:lnSpc>
              </a:pPr>
              <a:r>
                <a:rPr lang="en-US" sz="2554">
                  <a:solidFill>
                    <a:srgbClr val="FFFFFF"/>
                  </a:solidFill>
                  <a:latin typeface="Rasputin"/>
                  <a:ea typeface="Rasputin"/>
                  <a:cs typeface="Rasputin"/>
                  <a:sym typeface="Rasputin"/>
                </a:rPr>
                <a:t>        23 classes of 1000 samples each, with subject performing gestures in a</a:t>
              </a:r>
            </a:p>
            <a:p>
              <a:pPr algn="l">
                <a:lnSpc>
                  <a:spcPts val="3831"/>
                </a:lnSpc>
              </a:pPr>
              <a:r>
                <a:rPr lang="en-US" sz="2554">
                  <a:solidFill>
                    <a:srgbClr val="FFFFFF"/>
                  </a:solidFill>
                  <a:latin typeface="Rasputin"/>
                  <a:ea typeface="Rasputin"/>
                  <a:cs typeface="Rasputin"/>
                  <a:sym typeface="Rasputin"/>
                </a:rPr>
                <a:t>        real-world environment</a:t>
              </a:r>
            </a:p>
            <a:p>
              <a:pPr algn="l">
                <a:lnSpc>
                  <a:spcPts val="5604"/>
                </a:lnSpc>
              </a:pPr>
              <a:endParaRPr lang="en-US" sz="2554">
                <a:solidFill>
                  <a:srgbClr val="FFFFFF"/>
                </a:solidFill>
                <a:latin typeface="Rasputin"/>
                <a:ea typeface="Rasputin"/>
                <a:cs typeface="Rasputin"/>
                <a:sym typeface="Rasputin"/>
              </a:endParaRPr>
            </a:p>
          </p:txBody>
        </p:sp>
        <p:sp>
          <p:nvSpPr>
            <p:cNvPr id="10" name="TextBox 10"/>
            <p:cNvSpPr txBox="1"/>
            <p:nvPr/>
          </p:nvSpPr>
          <p:spPr>
            <a:xfrm>
              <a:off x="0" y="177805"/>
              <a:ext cx="18522756" cy="1582800"/>
            </a:xfrm>
            <a:prstGeom prst="rect">
              <a:avLst/>
            </a:prstGeom>
          </p:spPr>
          <p:txBody>
            <a:bodyPr lIns="0" tIns="0" rIns="0" bIns="0" rtlCol="0" anchor="t">
              <a:spAutoFit/>
            </a:bodyPr>
            <a:lstStyle/>
            <a:p>
              <a:pPr algn="l">
                <a:lnSpc>
                  <a:spcPts val="9320"/>
                </a:lnSpc>
              </a:pPr>
              <a:endParaRPr/>
            </a:p>
          </p:txBody>
        </p:sp>
      </p:grpSp>
      <p:sp>
        <p:nvSpPr>
          <p:cNvPr id="11" name="Freeform 11"/>
          <p:cNvSpPr/>
          <p:nvPr/>
        </p:nvSpPr>
        <p:spPr>
          <a:xfrm>
            <a:off x="359141" y="7234525"/>
            <a:ext cx="3573382" cy="1852116"/>
          </a:xfrm>
          <a:custGeom>
            <a:avLst/>
            <a:gdLst/>
            <a:ahLst/>
            <a:cxnLst/>
            <a:rect l="l" t="t" r="r" b="b"/>
            <a:pathLst>
              <a:path w="3573382" h="1852116">
                <a:moveTo>
                  <a:pt x="0" y="0"/>
                </a:moveTo>
                <a:lnTo>
                  <a:pt x="3573382" y="0"/>
                </a:lnTo>
                <a:lnTo>
                  <a:pt x="3573382" y="1852116"/>
                </a:lnTo>
                <a:lnTo>
                  <a:pt x="0" y="1852116"/>
                </a:lnTo>
                <a:lnTo>
                  <a:pt x="0" y="0"/>
                </a:lnTo>
                <a:close/>
              </a:path>
            </a:pathLst>
          </a:custGeom>
          <a:blipFill>
            <a:blip r:embed="rId4"/>
            <a:stretch>
              <a:fillRect t="-8006" b="-519"/>
            </a:stretch>
          </a:blipFill>
        </p:spPr>
      </p:sp>
      <p:sp>
        <p:nvSpPr>
          <p:cNvPr id="12" name="Freeform 12"/>
          <p:cNvSpPr/>
          <p:nvPr/>
        </p:nvSpPr>
        <p:spPr>
          <a:xfrm>
            <a:off x="1136268" y="2073331"/>
            <a:ext cx="2019129" cy="2019129"/>
          </a:xfrm>
          <a:custGeom>
            <a:avLst/>
            <a:gdLst/>
            <a:ahLst/>
            <a:cxnLst/>
            <a:rect l="l" t="t" r="r" b="b"/>
            <a:pathLst>
              <a:path w="2019129" h="2019129">
                <a:moveTo>
                  <a:pt x="0" y="0"/>
                </a:moveTo>
                <a:lnTo>
                  <a:pt x="2019129" y="0"/>
                </a:lnTo>
                <a:lnTo>
                  <a:pt x="2019129" y="2019130"/>
                </a:lnTo>
                <a:lnTo>
                  <a:pt x="0" y="2019130"/>
                </a:lnTo>
                <a:lnTo>
                  <a:pt x="0" y="0"/>
                </a:lnTo>
                <a:close/>
              </a:path>
            </a:pathLst>
          </a:custGeom>
          <a:blipFill>
            <a:blip r:embed="rId5"/>
            <a:stretch>
              <a:fillRect/>
            </a:stretch>
          </a:blipFill>
        </p:spPr>
      </p:sp>
      <p:sp>
        <p:nvSpPr>
          <p:cNvPr id="13" name="Freeform 13"/>
          <p:cNvSpPr/>
          <p:nvPr/>
        </p:nvSpPr>
        <p:spPr>
          <a:xfrm>
            <a:off x="1768816" y="7296947"/>
            <a:ext cx="566571" cy="749336"/>
          </a:xfrm>
          <a:custGeom>
            <a:avLst/>
            <a:gdLst/>
            <a:ahLst/>
            <a:cxnLst/>
            <a:rect l="l" t="t" r="r" b="b"/>
            <a:pathLst>
              <a:path w="566571" h="749336">
                <a:moveTo>
                  <a:pt x="0" y="0"/>
                </a:moveTo>
                <a:lnTo>
                  <a:pt x="566571" y="0"/>
                </a:lnTo>
                <a:lnTo>
                  <a:pt x="566571" y="749336"/>
                </a:lnTo>
                <a:lnTo>
                  <a:pt x="0" y="749336"/>
                </a:lnTo>
                <a:lnTo>
                  <a:pt x="0" y="0"/>
                </a:lnTo>
                <a:close/>
              </a:path>
            </a:pathLst>
          </a:custGeom>
          <a:blipFill>
            <a:blip r:embed="rId6"/>
            <a:stretch>
              <a:fillRect l="-253045" t="-26568" r="-277658" b="-141672"/>
            </a:stretch>
          </a:blipFill>
        </p:spPr>
      </p:sp>
      <p:sp>
        <p:nvSpPr>
          <p:cNvPr id="14" name="Freeform 14"/>
          <p:cNvSpPr/>
          <p:nvPr/>
        </p:nvSpPr>
        <p:spPr>
          <a:xfrm>
            <a:off x="896897" y="4512753"/>
            <a:ext cx="2497871" cy="1666586"/>
          </a:xfrm>
          <a:custGeom>
            <a:avLst/>
            <a:gdLst/>
            <a:ahLst/>
            <a:cxnLst/>
            <a:rect l="l" t="t" r="r" b="b"/>
            <a:pathLst>
              <a:path w="2497871" h="1666586">
                <a:moveTo>
                  <a:pt x="0" y="0"/>
                </a:moveTo>
                <a:lnTo>
                  <a:pt x="2497871" y="0"/>
                </a:lnTo>
                <a:lnTo>
                  <a:pt x="2497871" y="1666586"/>
                </a:lnTo>
                <a:lnTo>
                  <a:pt x="0" y="1666586"/>
                </a:lnTo>
                <a:lnTo>
                  <a:pt x="0" y="0"/>
                </a:lnTo>
                <a:close/>
              </a:path>
            </a:pathLst>
          </a:custGeom>
          <a:blipFill>
            <a:blip r:embed="rId7"/>
            <a:stretch>
              <a:fillRect/>
            </a:stretch>
          </a:blipFill>
        </p:spPr>
      </p:sp>
      <p:grpSp>
        <p:nvGrpSpPr>
          <p:cNvPr id="15" name="Group 15"/>
          <p:cNvGrpSpPr/>
          <p:nvPr/>
        </p:nvGrpSpPr>
        <p:grpSpPr>
          <a:xfrm>
            <a:off x="0" y="9564357"/>
            <a:ext cx="19430051" cy="585913"/>
            <a:chOff x="0" y="0"/>
            <a:chExt cx="25906735" cy="781217"/>
          </a:xfrm>
        </p:grpSpPr>
        <p:grpSp>
          <p:nvGrpSpPr>
            <p:cNvPr id="16" name="Group 16"/>
            <p:cNvGrpSpPr/>
            <p:nvPr/>
          </p:nvGrpSpPr>
          <p:grpSpPr>
            <a:xfrm>
              <a:off x="0" y="0"/>
              <a:ext cx="25906735" cy="781217"/>
              <a:chOff x="0" y="0"/>
              <a:chExt cx="4576633" cy="138008"/>
            </a:xfrm>
          </p:grpSpPr>
          <p:sp>
            <p:nvSpPr>
              <p:cNvPr id="17" name="Freeform 17"/>
              <p:cNvSpPr/>
              <p:nvPr/>
            </p:nvSpPr>
            <p:spPr>
              <a:xfrm>
                <a:off x="0" y="0"/>
                <a:ext cx="4576633" cy="138008"/>
              </a:xfrm>
              <a:custGeom>
                <a:avLst/>
                <a:gdLst/>
                <a:ahLst/>
                <a:cxnLst/>
                <a:rect l="l" t="t" r="r" b="b"/>
                <a:pathLst>
                  <a:path w="4576633" h="138008">
                    <a:moveTo>
                      <a:pt x="0" y="0"/>
                    </a:moveTo>
                    <a:lnTo>
                      <a:pt x="4576633" y="0"/>
                    </a:lnTo>
                    <a:lnTo>
                      <a:pt x="4576633" y="138008"/>
                    </a:lnTo>
                    <a:lnTo>
                      <a:pt x="0" y="138008"/>
                    </a:lnTo>
                    <a:close/>
                  </a:path>
                </a:pathLst>
              </a:custGeom>
              <a:solidFill>
                <a:srgbClr val="FFFFFF"/>
              </a:solidFill>
            </p:spPr>
          </p:sp>
          <p:sp>
            <p:nvSpPr>
              <p:cNvPr id="18" name="TextBox 18"/>
              <p:cNvSpPr txBox="1"/>
              <p:nvPr/>
            </p:nvSpPr>
            <p:spPr>
              <a:xfrm>
                <a:off x="0" y="-38100"/>
                <a:ext cx="4576633" cy="176108"/>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421650" y="-9293"/>
              <a:ext cx="24239128" cy="714079"/>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Datasets employed</a:t>
              </a:r>
            </a:p>
          </p:txBody>
        </p:sp>
      </p:grpSp>
      <p:sp>
        <p:nvSpPr>
          <p:cNvPr id="20" name="TextBox 20"/>
          <p:cNvSpPr txBox="1"/>
          <p:nvPr/>
        </p:nvSpPr>
        <p:spPr>
          <a:xfrm>
            <a:off x="17653537" y="9448690"/>
            <a:ext cx="342106" cy="693421"/>
          </a:xfrm>
          <a:prstGeom prst="rect">
            <a:avLst/>
          </a:prstGeom>
        </p:spPr>
        <p:txBody>
          <a:bodyPr lIns="0" tIns="0" rIns="0" bIns="0" rtlCol="0" anchor="t">
            <a:spAutoFit/>
          </a:bodyPr>
          <a:lstStyle/>
          <a:p>
            <a:pPr algn="ctr">
              <a:lnSpc>
                <a:spcPts val="5699"/>
              </a:lnSpc>
              <a:spcBef>
                <a:spcPct val="0"/>
              </a:spcBef>
            </a:pPr>
            <a:r>
              <a:rPr lang="en-US" sz="3799">
                <a:solidFill>
                  <a:srgbClr val="000000"/>
                </a:solidFill>
                <a:latin typeface="Rasputin"/>
                <a:ea typeface="Rasputin"/>
                <a:cs typeface="Rasputin"/>
                <a:sym typeface="Rasputin"/>
              </a:rPr>
              <a:t>3</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rgbClr val="3A8047">
                <a:alpha val="100000"/>
              </a:srgbClr>
            </a:gs>
            <a:gs pos="100000">
              <a:srgbClr val="43A650">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16209">
            <a:off x="-890667" y="4921459"/>
            <a:ext cx="8901994" cy="10457555"/>
          </a:xfrm>
          <a:custGeom>
            <a:avLst/>
            <a:gdLst/>
            <a:ahLst/>
            <a:cxnLst/>
            <a:rect l="l" t="t" r="r" b="b"/>
            <a:pathLst>
              <a:path w="8901994" h="10457555">
                <a:moveTo>
                  <a:pt x="0" y="0"/>
                </a:moveTo>
                <a:lnTo>
                  <a:pt x="8901993" y="0"/>
                </a:lnTo>
                <a:lnTo>
                  <a:pt x="8901993" y="10457555"/>
                </a:lnTo>
                <a:lnTo>
                  <a:pt x="0" y="10457555"/>
                </a:lnTo>
                <a:lnTo>
                  <a:pt x="0" y="0"/>
                </a:lnTo>
                <a:close/>
              </a:path>
            </a:pathLst>
          </a:custGeom>
          <a:blipFill>
            <a:blip r:embed="rId2">
              <a:alphaModFix amt="56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9564357"/>
            <a:ext cx="19430051" cy="585880"/>
            <a:chOff x="0" y="0"/>
            <a:chExt cx="25906735" cy="781173"/>
          </a:xfrm>
        </p:grpSpPr>
        <p:grpSp>
          <p:nvGrpSpPr>
            <p:cNvPr id="4" name="Group 4"/>
            <p:cNvGrpSpPr/>
            <p:nvPr/>
          </p:nvGrpSpPr>
          <p:grpSpPr>
            <a:xfrm>
              <a:off x="0" y="0"/>
              <a:ext cx="25906735" cy="781173"/>
              <a:chOff x="0" y="0"/>
              <a:chExt cx="4576633" cy="138000"/>
            </a:xfrm>
          </p:grpSpPr>
          <p:sp>
            <p:nvSpPr>
              <p:cNvPr id="5" name="Freeform 5"/>
              <p:cNvSpPr/>
              <p:nvPr/>
            </p:nvSpPr>
            <p:spPr>
              <a:xfrm>
                <a:off x="0" y="0"/>
                <a:ext cx="4576633" cy="138001"/>
              </a:xfrm>
              <a:custGeom>
                <a:avLst/>
                <a:gdLst/>
                <a:ahLst/>
                <a:cxnLst/>
                <a:rect l="l" t="t" r="r" b="b"/>
                <a:pathLst>
                  <a:path w="4576633" h="138001">
                    <a:moveTo>
                      <a:pt x="0" y="0"/>
                    </a:moveTo>
                    <a:lnTo>
                      <a:pt x="4576633" y="0"/>
                    </a:lnTo>
                    <a:lnTo>
                      <a:pt x="4576633" y="138001"/>
                    </a:lnTo>
                    <a:lnTo>
                      <a:pt x="0" y="138001"/>
                    </a:lnTo>
                    <a:close/>
                  </a:path>
                </a:pathLst>
              </a:custGeom>
              <a:solidFill>
                <a:srgbClr val="FFFFFF"/>
              </a:solidFill>
            </p:spPr>
          </p:sp>
          <p:sp>
            <p:nvSpPr>
              <p:cNvPr id="6" name="TextBox 6"/>
              <p:cNvSpPr txBox="1"/>
              <p:nvPr/>
            </p:nvSpPr>
            <p:spPr>
              <a:xfrm>
                <a:off x="0" y="-38100"/>
                <a:ext cx="4576633" cy="1761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421650" y="-9293"/>
              <a:ext cx="24239128" cy="714035"/>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Quicksand Bold"/>
                  <a:ea typeface="Quicksand Bold"/>
                  <a:cs typeface="Quicksand Bold"/>
                  <a:sym typeface="Quicksand Bold"/>
                </a:rPr>
                <a:t>Sign Language Translator: Results</a:t>
              </a:r>
            </a:p>
          </p:txBody>
        </p:sp>
      </p:grpSp>
      <p:sp>
        <p:nvSpPr>
          <p:cNvPr id="8" name="Freeform 8"/>
          <p:cNvSpPr/>
          <p:nvPr/>
        </p:nvSpPr>
        <p:spPr>
          <a:xfrm rot="8862409">
            <a:off x="11443547" y="-3756415"/>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2">
              <a:alphaModFix amt="56000"/>
              <a:extLst>
                <a:ext uri="{96DAC541-7B7A-43D3-8B79-37D633B846F1}">
                  <asvg:svgBlip xmlns:asvg="http://schemas.microsoft.com/office/drawing/2016/SVG/main" r:embed="rId3"/>
                </a:ext>
              </a:extLst>
            </a:blip>
            <a:stretch>
              <a:fillRect/>
            </a:stretch>
          </a:blipFill>
        </p:spPr>
      </p:sp>
      <p:sp>
        <p:nvSpPr>
          <p:cNvPr id="9" name="Freeform 9"/>
          <p:cNvSpPr/>
          <p:nvPr/>
        </p:nvSpPr>
        <p:spPr>
          <a:xfrm>
            <a:off x="482144" y="817242"/>
            <a:ext cx="8291360" cy="8441058"/>
          </a:xfrm>
          <a:custGeom>
            <a:avLst/>
            <a:gdLst/>
            <a:ahLst/>
            <a:cxnLst/>
            <a:rect l="l" t="t" r="r" b="b"/>
            <a:pathLst>
              <a:path w="8291360" h="8441058">
                <a:moveTo>
                  <a:pt x="0" y="0"/>
                </a:moveTo>
                <a:lnTo>
                  <a:pt x="8291360" y="0"/>
                </a:lnTo>
                <a:lnTo>
                  <a:pt x="8291360" y="8441058"/>
                </a:lnTo>
                <a:lnTo>
                  <a:pt x="0" y="8441058"/>
                </a:lnTo>
                <a:lnTo>
                  <a:pt x="0" y="0"/>
                </a:lnTo>
                <a:close/>
              </a:path>
            </a:pathLst>
          </a:custGeom>
          <a:blipFill>
            <a:blip r:embed="rId4"/>
            <a:stretch>
              <a:fillRect r="-22456" b="-236"/>
            </a:stretch>
          </a:blipFill>
        </p:spPr>
      </p:sp>
      <p:sp>
        <p:nvSpPr>
          <p:cNvPr id="10" name="Freeform 10"/>
          <p:cNvSpPr/>
          <p:nvPr/>
        </p:nvSpPr>
        <p:spPr>
          <a:xfrm>
            <a:off x="9427494" y="784835"/>
            <a:ext cx="8378361" cy="8473465"/>
          </a:xfrm>
          <a:custGeom>
            <a:avLst/>
            <a:gdLst/>
            <a:ahLst/>
            <a:cxnLst/>
            <a:rect l="l" t="t" r="r" b="b"/>
            <a:pathLst>
              <a:path w="8378361" h="8473465">
                <a:moveTo>
                  <a:pt x="0" y="0"/>
                </a:moveTo>
                <a:lnTo>
                  <a:pt x="8378362" y="0"/>
                </a:lnTo>
                <a:lnTo>
                  <a:pt x="8378362" y="8473465"/>
                </a:lnTo>
                <a:lnTo>
                  <a:pt x="0" y="8473465"/>
                </a:lnTo>
                <a:lnTo>
                  <a:pt x="0" y="0"/>
                </a:lnTo>
                <a:close/>
              </a:path>
            </a:pathLst>
          </a:custGeom>
          <a:blipFill>
            <a:blip r:embed="rId5"/>
            <a:stretch>
              <a:fillRect r="-21898" b="-441"/>
            </a:stretch>
          </a:blipFill>
        </p:spPr>
      </p:sp>
      <p:sp>
        <p:nvSpPr>
          <p:cNvPr id="11" name="TextBox 11"/>
          <p:cNvSpPr txBox="1"/>
          <p:nvPr/>
        </p:nvSpPr>
        <p:spPr>
          <a:xfrm>
            <a:off x="1612648" y="5408"/>
            <a:ext cx="6030354" cy="723834"/>
          </a:xfrm>
          <a:prstGeom prst="rect">
            <a:avLst/>
          </a:prstGeom>
        </p:spPr>
        <p:txBody>
          <a:bodyPr lIns="0" tIns="0" rIns="0" bIns="0" rtlCol="0" anchor="t">
            <a:spAutoFit/>
          </a:bodyPr>
          <a:lstStyle/>
          <a:p>
            <a:pPr marL="0" lvl="0" indent="0" algn="ctr">
              <a:lnSpc>
                <a:spcPts val="5999"/>
              </a:lnSpc>
              <a:spcBef>
                <a:spcPct val="0"/>
              </a:spcBef>
            </a:pPr>
            <a:r>
              <a:rPr lang="en-US" sz="3999" b="1">
                <a:solidFill>
                  <a:srgbClr val="FCFFFA"/>
                </a:solidFill>
                <a:latin typeface="Rasputin Bold"/>
                <a:ea typeface="Rasputin Bold"/>
                <a:cs typeface="Rasputin Bold"/>
                <a:sym typeface="Rasputin Bold"/>
              </a:rPr>
              <a:t>VGG16 - LIS - 64 - 20</a:t>
            </a:r>
          </a:p>
        </p:txBody>
      </p:sp>
      <p:sp>
        <p:nvSpPr>
          <p:cNvPr id="12" name="TextBox 12"/>
          <p:cNvSpPr txBox="1"/>
          <p:nvPr/>
        </p:nvSpPr>
        <p:spPr>
          <a:xfrm>
            <a:off x="9640433" y="5408"/>
            <a:ext cx="7952485" cy="723834"/>
          </a:xfrm>
          <a:prstGeom prst="rect">
            <a:avLst/>
          </a:prstGeom>
        </p:spPr>
        <p:txBody>
          <a:bodyPr lIns="0" tIns="0" rIns="0" bIns="0" rtlCol="0" anchor="t">
            <a:spAutoFit/>
          </a:bodyPr>
          <a:lstStyle/>
          <a:p>
            <a:pPr marL="0" lvl="0" indent="0" algn="ctr">
              <a:lnSpc>
                <a:spcPts val="5999"/>
              </a:lnSpc>
              <a:spcBef>
                <a:spcPct val="0"/>
              </a:spcBef>
            </a:pPr>
            <a:r>
              <a:rPr lang="en-US" sz="3999" b="1">
                <a:solidFill>
                  <a:srgbClr val="FCFFFA"/>
                </a:solidFill>
                <a:latin typeface="Rasputin Bold"/>
                <a:ea typeface="Rasputin Bold"/>
                <a:cs typeface="Rasputin Bold"/>
                <a:sym typeface="Rasputin Bold"/>
              </a:rPr>
              <a:t>VGG19 - LIS - 32 - 15</a:t>
            </a:r>
          </a:p>
        </p:txBody>
      </p:sp>
      <p:grpSp>
        <p:nvGrpSpPr>
          <p:cNvPr id="13" name="Group 13"/>
          <p:cNvGrpSpPr/>
          <p:nvPr/>
        </p:nvGrpSpPr>
        <p:grpSpPr>
          <a:xfrm>
            <a:off x="9525" y="9564357"/>
            <a:ext cx="19430051" cy="585913"/>
            <a:chOff x="0" y="0"/>
            <a:chExt cx="25906735" cy="781217"/>
          </a:xfrm>
        </p:grpSpPr>
        <p:grpSp>
          <p:nvGrpSpPr>
            <p:cNvPr id="14" name="Group 14"/>
            <p:cNvGrpSpPr/>
            <p:nvPr/>
          </p:nvGrpSpPr>
          <p:grpSpPr>
            <a:xfrm>
              <a:off x="0" y="0"/>
              <a:ext cx="25906735" cy="781217"/>
              <a:chOff x="0" y="0"/>
              <a:chExt cx="4576633" cy="138008"/>
            </a:xfrm>
          </p:grpSpPr>
          <p:sp>
            <p:nvSpPr>
              <p:cNvPr id="15" name="Freeform 15"/>
              <p:cNvSpPr/>
              <p:nvPr/>
            </p:nvSpPr>
            <p:spPr>
              <a:xfrm>
                <a:off x="0" y="0"/>
                <a:ext cx="4576633" cy="138008"/>
              </a:xfrm>
              <a:custGeom>
                <a:avLst/>
                <a:gdLst/>
                <a:ahLst/>
                <a:cxnLst/>
                <a:rect l="l" t="t" r="r" b="b"/>
                <a:pathLst>
                  <a:path w="4576633" h="138008">
                    <a:moveTo>
                      <a:pt x="0" y="0"/>
                    </a:moveTo>
                    <a:lnTo>
                      <a:pt x="4576633" y="0"/>
                    </a:lnTo>
                    <a:lnTo>
                      <a:pt x="4576633" y="138008"/>
                    </a:lnTo>
                    <a:lnTo>
                      <a:pt x="0" y="138008"/>
                    </a:lnTo>
                    <a:close/>
                  </a:path>
                </a:pathLst>
              </a:custGeom>
              <a:solidFill>
                <a:srgbClr val="FFFFFF"/>
              </a:solidFill>
            </p:spPr>
          </p:sp>
          <p:sp>
            <p:nvSpPr>
              <p:cNvPr id="16" name="TextBox 16"/>
              <p:cNvSpPr txBox="1"/>
              <p:nvPr/>
            </p:nvSpPr>
            <p:spPr>
              <a:xfrm>
                <a:off x="0" y="-38100"/>
                <a:ext cx="4576633" cy="176108"/>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421650" y="-9293"/>
              <a:ext cx="24239128" cy="714079"/>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Results</a:t>
              </a:r>
            </a:p>
          </p:txBody>
        </p:sp>
      </p:grpSp>
      <p:sp>
        <p:nvSpPr>
          <p:cNvPr id="18" name="TextBox 18"/>
          <p:cNvSpPr txBox="1"/>
          <p:nvPr/>
        </p:nvSpPr>
        <p:spPr>
          <a:xfrm>
            <a:off x="17478118" y="9448690"/>
            <a:ext cx="692944" cy="693421"/>
          </a:xfrm>
          <a:prstGeom prst="rect">
            <a:avLst/>
          </a:prstGeom>
        </p:spPr>
        <p:txBody>
          <a:bodyPr lIns="0" tIns="0" rIns="0" bIns="0" rtlCol="0" anchor="t">
            <a:spAutoFit/>
          </a:bodyPr>
          <a:lstStyle/>
          <a:p>
            <a:pPr algn="ctr">
              <a:lnSpc>
                <a:spcPts val="5699"/>
              </a:lnSpc>
              <a:spcBef>
                <a:spcPct val="0"/>
              </a:spcBef>
            </a:pPr>
            <a:r>
              <a:rPr lang="en-US" sz="3799">
                <a:solidFill>
                  <a:srgbClr val="000000"/>
                </a:solidFill>
                <a:latin typeface="Rasputin"/>
                <a:ea typeface="Rasputin"/>
                <a:cs typeface="Rasputin"/>
                <a:sym typeface="Rasputin"/>
              </a:rPr>
              <a:t>30</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rgbClr val="3A8047">
                <a:alpha val="100000"/>
              </a:srgbClr>
            </a:gs>
            <a:gs pos="100000">
              <a:srgbClr val="43A650">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16209">
            <a:off x="-890667" y="4921459"/>
            <a:ext cx="8901994" cy="10457555"/>
          </a:xfrm>
          <a:custGeom>
            <a:avLst/>
            <a:gdLst/>
            <a:ahLst/>
            <a:cxnLst/>
            <a:rect l="l" t="t" r="r" b="b"/>
            <a:pathLst>
              <a:path w="8901994" h="10457555">
                <a:moveTo>
                  <a:pt x="0" y="0"/>
                </a:moveTo>
                <a:lnTo>
                  <a:pt x="8901993" y="0"/>
                </a:lnTo>
                <a:lnTo>
                  <a:pt x="8901993" y="10457555"/>
                </a:lnTo>
                <a:lnTo>
                  <a:pt x="0" y="10457555"/>
                </a:lnTo>
                <a:lnTo>
                  <a:pt x="0" y="0"/>
                </a:lnTo>
                <a:close/>
              </a:path>
            </a:pathLst>
          </a:custGeom>
          <a:blipFill>
            <a:blip r:embed="rId2">
              <a:alphaModFix amt="56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9564357"/>
            <a:ext cx="19430051" cy="585880"/>
            <a:chOff x="0" y="0"/>
            <a:chExt cx="25906735" cy="781173"/>
          </a:xfrm>
        </p:grpSpPr>
        <p:grpSp>
          <p:nvGrpSpPr>
            <p:cNvPr id="4" name="Group 4"/>
            <p:cNvGrpSpPr/>
            <p:nvPr/>
          </p:nvGrpSpPr>
          <p:grpSpPr>
            <a:xfrm>
              <a:off x="0" y="0"/>
              <a:ext cx="25906735" cy="781173"/>
              <a:chOff x="0" y="0"/>
              <a:chExt cx="4576633" cy="138000"/>
            </a:xfrm>
          </p:grpSpPr>
          <p:sp>
            <p:nvSpPr>
              <p:cNvPr id="5" name="Freeform 5"/>
              <p:cNvSpPr/>
              <p:nvPr/>
            </p:nvSpPr>
            <p:spPr>
              <a:xfrm>
                <a:off x="0" y="0"/>
                <a:ext cx="4576633" cy="138001"/>
              </a:xfrm>
              <a:custGeom>
                <a:avLst/>
                <a:gdLst/>
                <a:ahLst/>
                <a:cxnLst/>
                <a:rect l="l" t="t" r="r" b="b"/>
                <a:pathLst>
                  <a:path w="4576633" h="138001">
                    <a:moveTo>
                      <a:pt x="0" y="0"/>
                    </a:moveTo>
                    <a:lnTo>
                      <a:pt x="4576633" y="0"/>
                    </a:lnTo>
                    <a:lnTo>
                      <a:pt x="4576633" y="138001"/>
                    </a:lnTo>
                    <a:lnTo>
                      <a:pt x="0" y="138001"/>
                    </a:lnTo>
                    <a:close/>
                  </a:path>
                </a:pathLst>
              </a:custGeom>
              <a:solidFill>
                <a:srgbClr val="FFFFFF"/>
              </a:solidFill>
            </p:spPr>
          </p:sp>
          <p:sp>
            <p:nvSpPr>
              <p:cNvPr id="6" name="TextBox 6"/>
              <p:cNvSpPr txBox="1"/>
              <p:nvPr/>
            </p:nvSpPr>
            <p:spPr>
              <a:xfrm>
                <a:off x="0" y="-38100"/>
                <a:ext cx="4576633" cy="1761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421650" y="-9293"/>
              <a:ext cx="24239128" cy="714035"/>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Quicksand Bold"/>
                  <a:ea typeface="Quicksand Bold"/>
                  <a:cs typeface="Quicksand Bold"/>
                  <a:sym typeface="Quicksand Bold"/>
                </a:rPr>
                <a:t>Sign Language Translator: Results</a:t>
              </a:r>
            </a:p>
          </p:txBody>
        </p:sp>
      </p:grpSp>
      <p:sp>
        <p:nvSpPr>
          <p:cNvPr id="8" name="Freeform 8"/>
          <p:cNvSpPr/>
          <p:nvPr/>
        </p:nvSpPr>
        <p:spPr>
          <a:xfrm rot="8862409">
            <a:off x="11443547" y="-3756415"/>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2">
              <a:alphaModFix amt="56000"/>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9525" y="9564357"/>
            <a:ext cx="19430051" cy="585913"/>
            <a:chOff x="0" y="0"/>
            <a:chExt cx="25906735" cy="781217"/>
          </a:xfrm>
        </p:grpSpPr>
        <p:grpSp>
          <p:nvGrpSpPr>
            <p:cNvPr id="10" name="Group 10"/>
            <p:cNvGrpSpPr/>
            <p:nvPr/>
          </p:nvGrpSpPr>
          <p:grpSpPr>
            <a:xfrm>
              <a:off x="0" y="0"/>
              <a:ext cx="25906735" cy="781217"/>
              <a:chOff x="0" y="0"/>
              <a:chExt cx="4576633" cy="138008"/>
            </a:xfrm>
          </p:grpSpPr>
          <p:sp>
            <p:nvSpPr>
              <p:cNvPr id="11" name="Freeform 11"/>
              <p:cNvSpPr/>
              <p:nvPr/>
            </p:nvSpPr>
            <p:spPr>
              <a:xfrm>
                <a:off x="0" y="0"/>
                <a:ext cx="4576633" cy="138008"/>
              </a:xfrm>
              <a:custGeom>
                <a:avLst/>
                <a:gdLst/>
                <a:ahLst/>
                <a:cxnLst/>
                <a:rect l="l" t="t" r="r" b="b"/>
                <a:pathLst>
                  <a:path w="4576633" h="138008">
                    <a:moveTo>
                      <a:pt x="0" y="0"/>
                    </a:moveTo>
                    <a:lnTo>
                      <a:pt x="4576633" y="0"/>
                    </a:lnTo>
                    <a:lnTo>
                      <a:pt x="4576633" y="138008"/>
                    </a:lnTo>
                    <a:lnTo>
                      <a:pt x="0" y="138008"/>
                    </a:lnTo>
                    <a:close/>
                  </a:path>
                </a:pathLst>
              </a:custGeom>
              <a:solidFill>
                <a:srgbClr val="FFFFFF"/>
              </a:solidFill>
            </p:spPr>
          </p:sp>
          <p:sp>
            <p:nvSpPr>
              <p:cNvPr id="12" name="TextBox 12"/>
              <p:cNvSpPr txBox="1"/>
              <p:nvPr/>
            </p:nvSpPr>
            <p:spPr>
              <a:xfrm>
                <a:off x="0" y="-38100"/>
                <a:ext cx="4576633" cy="176108"/>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421650" y="-9293"/>
              <a:ext cx="24239128" cy="714079"/>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Results</a:t>
              </a:r>
            </a:p>
          </p:txBody>
        </p:sp>
      </p:grpSp>
      <p:sp>
        <p:nvSpPr>
          <p:cNvPr id="14" name="Freeform 14"/>
          <p:cNvSpPr/>
          <p:nvPr/>
        </p:nvSpPr>
        <p:spPr>
          <a:xfrm>
            <a:off x="9715026" y="2369830"/>
            <a:ext cx="7544274" cy="5033559"/>
          </a:xfrm>
          <a:custGeom>
            <a:avLst/>
            <a:gdLst/>
            <a:ahLst/>
            <a:cxnLst/>
            <a:rect l="l" t="t" r="r" b="b"/>
            <a:pathLst>
              <a:path w="7544274" h="5033559">
                <a:moveTo>
                  <a:pt x="0" y="0"/>
                </a:moveTo>
                <a:lnTo>
                  <a:pt x="7544274" y="0"/>
                </a:lnTo>
                <a:lnTo>
                  <a:pt x="7544274" y="5033559"/>
                </a:lnTo>
                <a:lnTo>
                  <a:pt x="0" y="5033559"/>
                </a:lnTo>
                <a:lnTo>
                  <a:pt x="0" y="0"/>
                </a:lnTo>
                <a:close/>
              </a:path>
            </a:pathLst>
          </a:custGeom>
          <a:blipFill>
            <a:blip r:embed="rId4"/>
            <a:stretch>
              <a:fillRect/>
            </a:stretch>
          </a:blipFill>
        </p:spPr>
      </p:sp>
      <p:sp>
        <p:nvSpPr>
          <p:cNvPr id="15" name="Freeform 15"/>
          <p:cNvSpPr/>
          <p:nvPr/>
        </p:nvSpPr>
        <p:spPr>
          <a:xfrm>
            <a:off x="1028700" y="2369830"/>
            <a:ext cx="7544274" cy="5033559"/>
          </a:xfrm>
          <a:custGeom>
            <a:avLst/>
            <a:gdLst/>
            <a:ahLst/>
            <a:cxnLst/>
            <a:rect l="l" t="t" r="r" b="b"/>
            <a:pathLst>
              <a:path w="7544274" h="5033559">
                <a:moveTo>
                  <a:pt x="0" y="0"/>
                </a:moveTo>
                <a:lnTo>
                  <a:pt x="7544274" y="0"/>
                </a:lnTo>
                <a:lnTo>
                  <a:pt x="7544274" y="5033559"/>
                </a:lnTo>
                <a:lnTo>
                  <a:pt x="0" y="5033559"/>
                </a:lnTo>
                <a:lnTo>
                  <a:pt x="0" y="0"/>
                </a:lnTo>
                <a:close/>
              </a:path>
            </a:pathLst>
          </a:custGeom>
          <a:blipFill>
            <a:blip r:embed="rId5"/>
            <a:stretch>
              <a:fillRect/>
            </a:stretch>
          </a:blipFill>
        </p:spPr>
      </p:sp>
      <p:sp>
        <p:nvSpPr>
          <p:cNvPr id="16" name="TextBox 16"/>
          <p:cNvSpPr txBox="1"/>
          <p:nvPr/>
        </p:nvSpPr>
        <p:spPr>
          <a:xfrm>
            <a:off x="10471986" y="1348538"/>
            <a:ext cx="6030354" cy="723900"/>
          </a:xfrm>
          <a:prstGeom prst="rect">
            <a:avLst/>
          </a:prstGeom>
        </p:spPr>
        <p:txBody>
          <a:bodyPr lIns="0" tIns="0" rIns="0" bIns="0" rtlCol="0" anchor="t">
            <a:spAutoFit/>
          </a:bodyPr>
          <a:lstStyle/>
          <a:p>
            <a:pPr marL="0" lvl="0" indent="0" algn="ctr">
              <a:lnSpc>
                <a:spcPts val="5999"/>
              </a:lnSpc>
              <a:spcBef>
                <a:spcPct val="0"/>
              </a:spcBef>
            </a:pPr>
            <a:r>
              <a:rPr lang="en-US" sz="3999" b="1">
                <a:solidFill>
                  <a:srgbClr val="FCFFFA"/>
                </a:solidFill>
                <a:latin typeface="Rasputin Bold"/>
                <a:ea typeface="Rasputin Bold"/>
                <a:cs typeface="Rasputin Bold"/>
                <a:sym typeface="Rasputin Bold"/>
              </a:rPr>
              <a:t>A</a:t>
            </a:r>
          </a:p>
        </p:txBody>
      </p:sp>
      <p:sp>
        <p:nvSpPr>
          <p:cNvPr id="17" name="TextBox 17"/>
          <p:cNvSpPr txBox="1"/>
          <p:nvPr/>
        </p:nvSpPr>
        <p:spPr>
          <a:xfrm>
            <a:off x="824595" y="1348538"/>
            <a:ext cx="7952485" cy="723900"/>
          </a:xfrm>
          <a:prstGeom prst="rect">
            <a:avLst/>
          </a:prstGeom>
        </p:spPr>
        <p:txBody>
          <a:bodyPr lIns="0" tIns="0" rIns="0" bIns="0" rtlCol="0" anchor="t">
            <a:spAutoFit/>
          </a:bodyPr>
          <a:lstStyle/>
          <a:p>
            <a:pPr marL="0" lvl="0" indent="0" algn="ctr">
              <a:lnSpc>
                <a:spcPts val="5999"/>
              </a:lnSpc>
              <a:spcBef>
                <a:spcPct val="0"/>
              </a:spcBef>
            </a:pPr>
            <a:r>
              <a:rPr lang="en-US" sz="3999" b="1">
                <a:solidFill>
                  <a:srgbClr val="FCFFFA"/>
                </a:solidFill>
                <a:latin typeface="Rasputin Bold"/>
                <a:ea typeface="Rasputin Bold"/>
                <a:cs typeface="Rasputin Bold"/>
                <a:sym typeface="Rasputin Bold"/>
              </a:rPr>
              <a:t>K</a:t>
            </a:r>
          </a:p>
        </p:txBody>
      </p:sp>
      <p:sp>
        <p:nvSpPr>
          <p:cNvPr id="18" name="TextBox 18"/>
          <p:cNvSpPr txBox="1"/>
          <p:nvPr/>
        </p:nvSpPr>
        <p:spPr>
          <a:xfrm>
            <a:off x="17589323" y="9448690"/>
            <a:ext cx="470535" cy="693421"/>
          </a:xfrm>
          <a:prstGeom prst="rect">
            <a:avLst/>
          </a:prstGeom>
        </p:spPr>
        <p:txBody>
          <a:bodyPr lIns="0" tIns="0" rIns="0" bIns="0" rtlCol="0" anchor="t">
            <a:spAutoFit/>
          </a:bodyPr>
          <a:lstStyle/>
          <a:p>
            <a:pPr algn="ctr">
              <a:lnSpc>
                <a:spcPts val="5699"/>
              </a:lnSpc>
              <a:spcBef>
                <a:spcPct val="0"/>
              </a:spcBef>
            </a:pPr>
            <a:r>
              <a:rPr lang="en-US" sz="3799">
                <a:solidFill>
                  <a:srgbClr val="000000"/>
                </a:solidFill>
                <a:latin typeface="Rasputin"/>
                <a:ea typeface="Rasputin"/>
                <a:cs typeface="Rasputin"/>
                <a:sym typeface="Rasputin"/>
              </a:rPr>
              <a:t>31</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rgbClr val="3A8047">
                <a:alpha val="100000"/>
              </a:srgbClr>
            </a:gs>
            <a:gs pos="100000">
              <a:srgbClr val="43A650">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16209">
            <a:off x="-890667" y="4921459"/>
            <a:ext cx="8901994" cy="10457555"/>
          </a:xfrm>
          <a:custGeom>
            <a:avLst/>
            <a:gdLst/>
            <a:ahLst/>
            <a:cxnLst/>
            <a:rect l="l" t="t" r="r" b="b"/>
            <a:pathLst>
              <a:path w="8901994" h="10457555">
                <a:moveTo>
                  <a:pt x="0" y="0"/>
                </a:moveTo>
                <a:lnTo>
                  <a:pt x="8901993" y="0"/>
                </a:lnTo>
                <a:lnTo>
                  <a:pt x="8901993" y="10457555"/>
                </a:lnTo>
                <a:lnTo>
                  <a:pt x="0" y="10457555"/>
                </a:lnTo>
                <a:lnTo>
                  <a:pt x="0" y="0"/>
                </a:lnTo>
                <a:close/>
              </a:path>
            </a:pathLst>
          </a:custGeom>
          <a:blipFill>
            <a:blip r:embed="rId2">
              <a:alphaModFix amt="56000"/>
              <a:extLst>
                <a:ext uri="{96DAC541-7B7A-43D3-8B79-37D633B846F1}">
                  <asvg:svgBlip xmlns:asvg="http://schemas.microsoft.com/office/drawing/2016/SVG/main" r:embed="rId3"/>
                </a:ext>
              </a:extLst>
            </a:blip>
            <a:stretch>
              <a:fillRect/>
            </a:stretch>
          </a:blipFill>
        </p:spPr>
      </p:sp>
      <p:sp>
        <p:nvSpPr>
          <p:cNvPr id="3" name="Freeform 3"/>
          <p:cNvSpPr/>
          <p:nvPr/>
        </p:nvSpPr>
        <p:spPr>
          <a:xfrm rot="8862409">
            <a:off x="11443547" y="-3756415"/>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2">
              <a:alphaModFix amt="56000"/>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9259715" y="1456658"/>
            <a:ext cx="8778629" cy="1621024"/>
            <a:chOff x="0" y="0"/>
            <a:chExt cx="11704839" cy="2161366"/>
          </a:xfrm>
        </p:grpSpPr>
        <p:grpSp>
          <p:nvGrpSpPr>
            <p:cNvPr id="5" name="Group 5"/>
            <p:cNvGrpSpPr/>
            <p:nvPr/>
          </p:nvGrpSpPr>
          <p:grpSpPr>
            <a:xfrm>
              <a:off x="0" y="0"/>
              <a:ext cx="11704839" cy="2161366"/>
              <a:chOff x="0" y="0"/>
              <a:chExt cx="2176338" cy="401873"/>
            </a:xfrm>
          </p:grpSpPr>
          <p:sp>
            <p:nvSpPr>
              <p:cNvPr id="6" name="Freeform 6"/>
              <p:cNvSpPr/>
              <p:nvPr/>
            </p:nvSpPr>
            <p:spPr>
              <a:xfrm>
                <a:off x="0" y="0"/>
                <a:ext cx="2176338" cy="401873"/>
              </a:xfrm>
              <a:custGeom>
                <a:avLst/>
                <a:gdLst/>
                <a:ahLst/>
                <a:cxnLst/>
                <a:rect l="l" t="t" r="r" b="b"/>
                <a:pathLst>
                  <a:path w="2176338" h="401873">
                    <a:moveTo>
                      <a:pt x="0" y="0"/>
                    </a:moveTo>
                    <a:lnTo>
                      <a:pt x="2176338" y="0"/>
                    </a:lnTo>
                    <a:lnTo>
                      <a:pt x="2176338" y="401873"/>
                    </a:lnTo>
                    <a:lnTo>
                      <a:pt x="0" y="401873"/>
                    </a:lnTo>
                    <a:close/>
                  </a:path>
                </a:pathLst>
              </a:custGeom>
              <a:solidFill>
                <a:srgbClr val="5F1560"/>
              </a:solidFill>
              <a:ln cap="sq">
                <a:noFill/>
                <a:prstDash val="solid"/>
                <a:miter/>
              </a:ln>
            </p:spPr>
          </p:sp>
          <p:sp>
            <p:nvSpPr>
              <p:cNvPr id="7" name="TextBox 7"/>
              <p:cNvSpPr txBox="1"/>
              <p:nvPr/>
            </p:nvSpPr>
            <p:spPr>
              <a:xfrm>
                <a:off x="0" y="-38100"/>
                <a:ext cx="2176338" cy="439973"/>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220120" y="196558"/>
              <a:ext cx="11264599" cy="1558699"/>
            </a:xfrm>
            <a:prstGeom prst="rect">
              <a:avLst/>
            </a:prstGeom>
          </p:spPr>
          <p:txBody>
            <a:bodyPr lIns="0" tIns="0" rIns="0" bIns="0" rtlCol="0" anchor="t">
              <a:spAutoFit/>
            </a:bodyPr>
            <a:lstStyle/>
            <a:p>
              <a:pPr marL="0" lvl="0" indent="0" algn="ctr">
                <a:lnSpc>
                  <a:spcPts val="10039"/>
                </a:lnSpc>
                <a:spcBef>
                  <a:spcPct val="0"/>
                </a:spcBef>
              </a:pPr>
              <a:r>
                <a:rPr lang="en-US" sz="6692" b="1">
                  <a:solidFill>
                    <a:srgbClr val="FCFFFA"/>
                  </a:solidFill>
                  <a:latin typeface="Rasputin Bold"/>
                  <a:ea typeface="Rasputin Bold"/>
                  <a:cs typeface="Rasputin Bold"/>
                  <a:sym typeface="Rasputin Bold"/>
                </a:rPr>
                <a:t>VGG19 BSL</a:t>
              </a:r>
            </a:p>
          </p:txBody>
        </p:sp>
      </p:grpSp>
      <p:graphicFrame>
        <p:nvGraphicFramePr>
          <p:cNvPr id="9" name="Table 9"/>
          <p:cNvGraphicFramePr>
            <a:graphicFrameLocks noGrp="1"/>
          </p:cNvGraphicFramePr>
          <p:nvPr/>
        </p:nvGraphicFramePr>
        <p:xfrm>
          <a:off x="9259715" y="3136418"/>
          <a:ext cx="8778630" cy="5752760"/>
        </p:xfrm>
        <a:graphic>
          <a:graphicData uri="http://schemas.openxmlformats.org/drawingml/2006/table">
            <a:tbl>
              <a:tblPr/>
              <a:tblGrid>
                <a:gridCol w="1755726">
                  <a:extLst>
                    <a:ext uri="{9D8B030D-6E8A-4147-A177-3AD203B41FA5}">
                      <a16:colId xmlns:a16="http://schemas.microsoft.com/office/drawing/2014/main" val="20000"/>
                    </a:ext>
                  </a:extLst>
                </a:gridCol>
                <a:gridCol w="1755726">
                  <a:extLst>
                    <a:ext uri="{9D8B030D-6E8A-4147-A177-3AD203B41FA5}">
                      <a16:colId xmlns:a16="http://schemas.microsoft.com/office/drawing/2014/main" val="20001"/>
                    </a:ext>
                  </a:extLst>
                </a:gridCol>
                <a:gridCol w="1755726">
                  <a:extLst>
                    <a:ext uri="{9D8B030D-6E8A-4147-A177-3AD203B41FA5}">
                      <a16:colId xmlns:a16="http://schemas.microsoft.com/office/drawing/2014/main" val="20002"/>
                    </a:ext>
                  </a:extLst>
                </a:gridCol>
                <a:gridCol w="1755726">
                  <a:extLst>
                    <a:ext uri="{9D8B030D-6E8A-4147-A177-3AD203B41FA5}">
                      <a16:colId xmlns:a16="http://schemas.microsoft.com/office/drawing/2014/main" val="20003"/>
                    </a:ext>
                  </a:extLst>
                </a:gridCol>
                <a:gridCol w="1755726">
                  <a:extLst>
                    <a:ext uri="{9D8B030D-6E8A-4147-A177-3AD203B41FA5}">
                      <a16:colId xmlns:a16="http://schemas.microsoft.com/office/drawing/2014/main" val="20004"/>
                    </a:ext>
                  </a:extLst>
                </a:gridCol>
              </a:tblGrid>
              <a:tr h="1438190">
                <a:tc>
                  <a:txBody>
                    <a:bodyPr/>
                    <a:lstStyle/>
                    <a:p>
                      <a:pPr algn="ctr">
                        <a:lnSpc>
                          <a:spcPts val="3429"/>
                        </a:lnSpc>
                        <a:defRPr/>
                      </a:pPr>
                      <a:r>
                        <a:rPr lang="en-US" sz="2449" b="1">
                          <a:solidFill>
                            <a:srgbClr val="FCFFFA"/>
                          </a:solidFill>
                          <a:latin typeface="Rasputin Bold"/>
                          <a:ea typeface="Rasputin Bold"/>
                          <a:cs typeface="Rasputin Bold"/>
                          <a:sym typeface="Rasputin Bold"/>
                        </a:rPr>
                        <a:t>Batch/</a:t>
                      </a:r>
                      <a:endParaRPr lang="en-US" sz="1100"/>
                    </a:p>
                    <a:p>
                      <a:pPr algn="ctr">
                        <a:lnSpc>
                          <a:spcPts val="3429"/>
                        </a:lnSpc>
                      </a:pPr>
                      <a:r>
                        <a:rPr lang="en-US" sz="2449" b="1">
                          <a:solidFill>
                            <a:srgbClr val="FCFFFA"/>
                          </a:solidFill>
                          <a:latin typeface="Rasputin Bold"/>
                          <a:ea typeface="Rasputin Bold"/>
                          <a:cs typeface="Rasputin Bold"/>
                          <a:sym typeface="Rasputin Bold"/>
                        </a:rPr>
                        <a:t>Epochs</a:t>
                      </a:r>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5F1560"/>
                    </a:solidFill>
                  </a:tcPr>
                </a:tc>
                <a:tc>
                  <a:txBody>
                    <a:bodyPr/>
                    <a:lstStyle/>
                    <a:p>
                      <a:pPr algn="ctr">
                        <a:lnSpc>
                          <a:spcPts val="2563"/>
                        </a:lnSpc>
                        <a:defRPr/>
                      </a:pPr>
                      <a:r>
                        <a:rPr lang="en-US" sz="1830" b="1">
                          <a:solidFill>
                            <a:srgbClr val="FCFFFA"/>
                          </a:solidFill>
                          <a:latin typeface="Rasputin Bold"/>
                          <a:ea typeface="Rasputin Bold"/>
                          <a:cs typeface="Rasputin Bold"/>
                          <a:sym typeface="Rasputin Bold"/>
                        </a:rPr>
                        <a:t>Accuracy</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5F1560"/>
                    </a:solidFill>
                  </a:tcPr>
                </a:tc>
                <a:tc>
                  <a:txBody>
                    <a:bodyPr/>
                    <a:lstStyle/>
                    <a:p>
                      <a:pPr algn="ctr">
                        <a:lnSpc>
                          <a:spcPts val="2712"/>
                        </a:lnSpc>
                        <a:defRPr/>
                      </a:pPr>
                      <a:r>
                        <a:rPr lang="en-US" sz="1937" b="1">
                          <a:solidFill>
                            <a:srgbClr val="FCFFFA"/>
                          </a:solidFill>
                          <a:latin typeface="Rasputin Bold"/>
                          <a:ea typeface="Rasputin Bold"/>
                          <a:cs typeface="Rasputin Bold"/>
                          <a:sym typeface="Rasputin Bold"/>
                        </a:rPr>
                        <a:t>Precision</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5F1560"/>
                    </a:solidFill>
                  </a:tcPr>
                </a:tc>
                <a:tc>
                  <a:txBody>
                    <a:bodyPr/>
                    <a:lstStyle/>
                    <a:p>
                      <a:pPr algn="ctr">
                        <a:lnSpc>
                          <a:spcPts val="3009"/>
                        </a:lnSpc>
                        <a:defRPr/>
                      </a:pPr>
                      <a:r>
                        <a:rPr lang="en-US" sz="2149" b="1">
                          <a:solidFill>
                            <a:srgbClr val="FCFFFA"/>
                          </a:solidFill>
                          <a:latin typeface="Rasputin Bold"/>
                          <a:ea typeface="Rasputin Bold"/>
                          <a:cs typeface="Rasputin Bold"/>
                          <a:sym typeface="Rasputin Bold"/>
                        </a:rPr>
                        <a:t>Recall</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5F1560"/>
                    </a:solidFill>
                  </a:tcPr>
                </a:tc>
                <a:tc>
                  <a:txBody>
                    <a:bodyPr/>
                    <a:lstStyle/>
                    <a:p>
                      <a:pPr algn="ctr">
                        <a:lnSpc>
                          <a:spcPts val="3009"/>
                        </a:lnSpc>
                        <a:defRPr/>
                      </a:pPr>
                      <a:r>
                        <a:rPr lang="en-US" sz="2149" b="1">
                          <a:solidFill>
                            <a:srgbClr val="FCFFFA"/>
                          </a:solidFill>
                          <a:latin typeface="Rasputin Bold"/>
                          <a:ea typeface="Rasputin Bold"/>
                          <a:cs typeface="Rasputin Bold"/>
                          <a:sym typeface="Rasputin Bold"/>
                        </a:rPr>
                        <a:t>F1-score</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5F1560"/>
                    </a:solidFill>
                  </a:tcPr>
                </a:tc>
                <a:extLst>
                  <a:ext uri="{0D108BD9-81ED-4DB2-BD59-A6C34878D82A}">
                    <a16:rowId xmlns:a16="http://schemas.microsoft.com/office/drawing/2014/main" val="10000"/>
                  </a:ext>
                </a:extLst>
              </a:tr>
              <a:tr h="1438190">
                <a:tc>
                  <a:txBody>
                    <a:bodyPr/>
                    <a:lstStyle/>
                    <a:p>
                      <a:pPr algn="ctr">
                        <a:lnSpc>
                          <a:spcPts val="4313"/>
                        </a:lnSpc>
                        <a:defRPr/>
                      </a:pPr>
                      <a:r>
                        <a:rPr lang="en-US" sz="3080" b="1">
                          <a:solidFill>
                            <a:srgbClr val="FCFFFA"/>
                          </a:solidFill>
                          <a:latin typeface="Rasputin Bold"/>
                          <a:ea typeface="Rasputin Bold"/>
                          <a:cs typeface="Rasputin Bold"/>
                          <a:sym typeface="Rasputin Bold"/>
                        </a:rPr>
                        <a:t>16/10</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5F1560"/>
                    </a:solidFill>
                  </a:tcPr>
                </a:tc>
                <a:tc>
                  <a:txBody>
                    <a:bodyPr/>
                    <a:lstStyle/>
                    <a:p>
                      <a:pPr algn="ctr">
                        <a:lnSpc>
                          <a:spcPts val="4339"/>
                        </a:lnSpc>
                        <a:defRPr/>
                      </a:pPr>
                      <a:r>
                        <a:rPr lang="en-US" sz="3099">
                          <a:solidFill>
                            <a:srgbClr val="160042"/>
                          </a:solidFill>
                          <a:latin typeface="Rasputin"/>
                          <a:ea typeface="Rasputin"/>
                          <a:cs typeface="Rasputin"/>
                          <a:sym typeface="Rasputin"/>
                        </a:rPr>
                        <a:t>0.92</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tc>
                  <a:txBody>
                    <a:bodyPr/>
                    <a:lstStyle/>
                    <a:p>
                      <a:pPr algn="ctr">
                        <a:lnSpc>
                          <a:spcPts val="4339"/>
                        </a:lnSpc>
                        <a:defRPr/>
                      </a:pPr>
                      <a:r>
                        <a:rPr lang="en-US" sz="3099">
                          <a:solidFill>
                            <a:srgbClr val="160042"/>
                          </a:solidFill>
                          <a:latin typeface="Rasputin"/>
                          <a:ea typeface="Rasputin"/>
                          <a:cs typeface="Rasputin"/>
                          <a:sym typeface="Rasputin"/>
                        </a:rPr>
                        <a:t>0.94</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tc>
                  <a:txBody>
                    <a:bodyPr/>
                    <a:lstStyle/>
                    <a:p>
                      <a:pPr algn="ctr">
                        <a:lnSpc>
                          <a:spcPts val="4339"/>
                        </a:lnSpc>
                        <a:defRPr/>
                      </a:pPr>
                      <a:r>
                        <a:rPr lang="en-US" sz="3099">
                          <a:solidFill>
                            <a:srgbClr val="160042"/>
                          </a:solidFill>
                          <a:latin typeface="Rasputin"/>
                          <a:ea typeface="Rasputin"/>
                          <a:cs typeface="Rasputin"/>
                          <a:sym typeface="Rasputin"/>
                        </a:rPr>
                        <a:t>0.92</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tc>
                  <a:txBody>
                    <a:bodyPr/>
                    <a:lstStyle/>
                    <a:p>
                      <a:pPr algn="ctr">
                        <a:lnSpc>
                          <a:spcPts val="4339"/>
                        </a:lnSpc>
                        <a:defRPr/>
                      </a:pPr>
                      <a:r>
                        <a:rPr lang="en-US" sz="3099">
                          <a:solidFill>
                            <a:srgbClr val="160042"/>
                          </a:solidFill>
                          <a:latin typeface="Rasputin"/>
                          <a:ea typeface="Rasputin"/>
                          <a:cs typeface="Rasputin"/>
                          <a:sym typeface="Rasputin"/>
                        </a:rPr>
                        <a:t>0.92</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extLst>
                  <a:ext uri="{0D108BD9-81ED-4DB2-BD59-A6C34878D82A}">
                    <a16:rowId xmlns:a16="http://schemas.microsoft.com/office/drawing/2014/main" val="10001"/>
                  </a:ext>
                </a:extLst>
              </a:tr>
              <a:tr h="1438190">
                <a:tc>
                  <a:txBody>
                    <a:bodyPr/>
                    <a:lstStyle/>
                    <a:p>
                      <a:pPr algn="ctr">
                        <a:lnSpc>
                          <a:spcPts val="4313"/>
                        </a:lnSpc>
                        <a:defRPr/>
                      </a:pPr>
                      <a:r>
                        <a:rPr lang="en-US" sz="3080" b="1">
                          <a:solidFill>
                            <a:srgbClr val="FCFFFA"/>
                          </a:solidFill>
                          <a:latin typeface="Rasputin Bold"/>
                          <a:ea typeface="Rasputin Bold"/>
                          <a:cs typeface="Rasputin Bold"/>
                          <a:sym typeface="Rasputin Bold"/>
                        </a:rPr>
                        <a:t>32/15</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5F1560"/>
                    </a:solidFill>
                  </a:tcPr>
                </a:tc>
                <a:tc>
                  <a:txBody>
                    <a:bodyPr/>
                    <a:lstStyle/>
                    <a:p>
                      <a:pPr algn="ctr">
                        <a:lnSpc>
                          <a:spcPts val="4339"/>
                        </a:lnSpc>
                        <a:defRPr/>
                      </a:pPr>
                      <a:r>
                        <a:rPr lang="en-US" sz="3099" b="1">
                          <a:solidFill>
                            <a:srgbClr val="160042"/>
                          </a:solidFill>
                          <a:latin typeface="Rasputin Bold"/>
                          <a:ea typeface="Rasputin Bold"/>
                          <a:cs typeface="Rasputin Bold"/>
                          <a:sym typeface="Rasputin Bold"/>
                        </a:rPr>
                        <a:t>0.96</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tc>
                  <a:txBody>
                    <a:bodyPr/>
                    <a:lstStyle/>
                    <a:p>
                      <a:pPr algn="ctr">
                        <a:lnSpc>
                          <a:spcPts val="4339"/>
                        </a:lnSpc>
                        <a:defRPr/>
                      </a:pPr>
                      <a:r>
                        <a:rPr lang="en-US" sz="3099">
                          <a:solidFill>
                            <a:srgbClr val="160042"/>
                          </a:solidFill>
                          <a:latin typeface="Rasputin"/>
                          <a:ea typeface="Rasputin"/>
                          <a:cs typeface="Rasputin"/>
                          <a:sym typeface="Rasputin"/>
                        </a:rPr>
                        <a:t>0.96</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tc>
                  <a:txBody>
                    <a:bodyPr/>
                    <a:lstStyle/>
                    <a:p>
                      <a:pPr algn="ctr">
                        <a:lnSpc>
                          <a:spcPts val="4339"/>
                        </a:lnSpc>
                        <a:defRPr/>
                      </a:pPr>
                      <a:r>
                        <a:rPr lang="en-US" sz="3099">
                          <a:solidFill>
                            <a:srgbClr val="160042"/>
                          </a:solidFill>
                          <a:latin typeface="Rasputin"/>
                          <a:ea typeface="Rasputin"/>
                          <a:cs typeface="Rasputin"/>
                          <a:sym typeface="Rasputin"/>
                        </a:rPr>
                        <a:t>0.96</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tc>
                  <a:txBody>
                    <a:bodyPr/>
                    <a:lstStyle/>
                    <a:p>
                      <a:pPr algn="ctr">
                        <a:lnSpc>
                          <a:spcPts val="4339"/>
                        </a:lnSpc>
                        <a:defRPr/>
                      </a:pPr>
                      <a:r>
                        <a:rPr lang="en-US" sz="3099">
                          <a:solidFill>
                            <a:srgbClr val="160042"/>
                          </a:solidFill>
                          <a:latin typeface="Rasputin"/>
                          <a:ea typeface="Rasputin"/>
                          <a:cs typeface="Rasputin"/>
                          <a:sym typeface="Rasputin"/>
                        </a:rPr>
                        <a:t>0.96</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extLst>
                  <a:ext uri="{0D108BD9-81ED-4DB2-BD59-A6C34878D82A}">
                    <a16:rowId xmlns:a16="http://schemas.microsoft.com/office/drawing/2014/main" val="10002"/>
                  </a:ext>
                </a:extLst>
              </a:tr>
              <a:tr h="1438190">
                <a:tc>
                  <a:txBody>
                    <a:bodyPr/>
                    <a:lstStyle/>
                    <a:p>
                      <a:pPr algn="ctr">
                        <a:lnSpc>
                          <a:spcPts val="4173"/>
                        </a:lnSpc>
                        <a:defRPr/>
                      </a:pPr>
                      <a:r>
                        <a:rPr lang="en-US" sz="2980" b="1">
                          <a:solidFill>
                            <a:srgbClr val="FCFFFA"/>
                          </a:solidFill>
                          <a:latin typeface="Rasputin Bold"/>
                          <a:ea typeface="Rasputin Bold"/>
                          <a:cs typeface="Rasputin Bold"/>
                          <a:sym typeface="Rasputin Bold"/>
                        </a:rPr>
                        <a:t>64/20</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5F1560"/>
                    </a:solidFill>
                  </a:tcPr>
                </a:tc>
                <a:tc>
                  <a:txBody>
                    <a:bodyPr/>
                    <a:lstStyle/>
                    <a:p>
                      <a:pPr algn="ctr">
                        <a:lnSpc>
                          <a:spcPts val="4339"/>
                        </a:lnSpc>
                        <a:defRPr/>
                      </a:pPr>
                      <a:r>
                        <a:rPr lang="en-US" sz="3099">
                          <a:solidFill>
                            <a:srgbClr val="160042"/>
                          </a:solidFill>
                          <a:latin typeface="Rasputin"/>
                          <a:ea typeface="Rasputin"/>
                          <a:cs typeface="Rasputin"/>
                          <a:sym typeface="Rasputin"/>
                        </a:rPr>
                        <a:t>0.93</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tc>
                  <a:txBody>
                    <a:bodyPr/>
                    <a:lstStyle/>
                    <a:p>
                      <a:pPr algn="ctr">
                        <a:lnSpc>
                          <a:spcPts val="4339"/>
                        </a:lnSpc>
                        <a:defRPr/>
                      </a:pPr>
                      <a:r>
                        <a:rPr lang="en-US" sz="3099">
                          <a:solidFill>
                            <a:srgbClr val="160042"/>
                          </a:solidFill>
                          <a:latin typeface="Rasputin"/>
                          <a:ea typeface="Rasputin"/>
                          <a:cs typeface="Rasputin"/>
                          <a:sym typeface="Rasputin"/>
                        </a:rPr>
                        <a:t>0.94</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tc>
                  <a:txBody>
                    <a:bodyPr/>
                    <a:lstStyle/>
                    <a:p>
                      <a:pPr algn="ctr">
                        <a:lnSpc>
                          <a:spcPts val="4339"/>
                        </a:lnSpc>
                        <a:defRPr/>
                      </a:pPr>
                      <a:r>
                        <a:rPr lang="en-US" sz="3099">
                          <a:solidFill>
                            <a:srgbClr val="160042"/>
                          </a:solidFill>
                          <a:latin typeface="Rasputin"/>
                          <a:ea typeface="Rasputin"/>
                          <a:cs typeface="Rasputin"/>
                          <a:sym typeface="Rasputin"/>
                        </a:rPr>
                        <a:t>0.93</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tc>
                  <a:txBody>
                    <a:bodyPr/>
                    <a:lstStyle/>
                    <a:p>
                      <a:pPr algn="ctr">
                        <a:lnSpc>
                          <a:spcPts val="4339"/>
                        </a:lnSpc>
                        <a:defRPr/>
                      </a:pPr>
                      <a:r>
                        <a:rPr lang="en-US" sz="3099">
                          <a:solidFill>
                            <a:srgbClr val="160042"/>
                          </a:solidFill>
                          <a:latin typeface="Rasputin"/>
                          <a:ea typeface="Rasputin"/>
                          <a:cs typeface="Rasputin"/>
                          <a:sym typeface="Rasputin"/>
                        </a:rPr>
                        <a:t>0.93</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extLst>
                  <a:ext uri="{0D108BD9-81ED-4DB2-BD59-A6C34878D82A}">
                    <a16:rowId xmlns:a16="http://schemas.microsoft.com/office/drawing/2014/main" val="10003"/>
                  </a:ext>
                </a:extLst>
              </a:tr>
            </a:tbl>
          </a:graphicData>
        </a:graphic>
      </p:graphicFrame>
      <p:grpSp>
        <p:nvGrpSpPr>
          <p:cNvPr id="10" name="Group 10"/>
          <p:cNvGrpSpPr/>
          <p:nvPr/>
        </p:nvGrpSpPr>
        <p:grpSpPr>
          <a:xfrm>
            <a:off x="249655" y="1456658"/>
            <a:ext cx="8778629" cy="1621024"/>
            <a:chOff x="0" y="0"/>
            <a:chExt cx="11704839" cy="2161366"/>
          </a:xfrm>
        </p:grpSpPr>
        <p:grpSp>
          <p:nvGrpSpPr>
            <p:cNvPr id="11" name="Group 11"/>
            <p:cNvGrpSpPr/>
            <p:nvPr/>
          </p:nvGrpSpPr>
          <p:grpSpPr>
            <a:xfrm>
              <a:off x="0" y="0"/>
              <a:ext cx="11704839" cy="2161366"/>
              <a:chOff x="0" y="0"/>
              <a:chExt cx="2176338" cy="401873"/>
            </a:xfrm>
          </p:grpSpPr>
          <p:sp>
            <p:nvSpPr>
              <p:cNvPr id="12" name="Freeform 12"/>
              <p:cNvSpPr/>
              <p:nvPr/>
            </p:nvSpPr>
            <p:spPr>
              <a:xfrm>
                <a:off x="0" y="0"/>
                <a:ext cx="2176338" cy="401873"/>
              </a:xfrm>
              <a:custGeom>
                <a:avLst/>
                <a:gdLst/>
                <a:ahLst/>
                <a:cxnLst/>
                <a:rect l="l" t="t" r="r" b="b"/>
                <a:pathLst>
                  <a:path w="2176338" h="401873">
                    <a:moveTo>
                      <a:pt x="0" y="0"/>
                    </a:moveTo>
                    <a:lnTo>
                      <a:pt x="2176338" y="0"/>
                    </a:lnTo>
                    <a:lnTo>
                      <a:pt x="2176338" y="401873"/>
                    </a:lnTo>
                    <a:lnTo>
                      <a:pt x="0" y="401873"/>
                    </a:lnTo>
                    <a:close/>
                  </a:path>
                </a:pathLst>
              </a:custGeom>
              <a:solidFill>
                <a:srgbClr val="0F5230"/>
              </a:solidFill>
              <a:ln cap="sq">
                <a:noFill/>
                <a:prstDash val="solid"/>
                <a:miter/>
              </a:ln>
            </p:spPr>
          </p:sp>
          <p:sp>
            <p:nvSpPr>
              <p:cNvPr id="13" name="TextBox 13"/>
              <p:cNvSpPr txBox="1"/>
              <p:nvPr/>
            </p:nvSpPr>
            <p:spPr>
              <a:xfrm>
                <a:off x="0" y="-38100"/>
                <a:ext cx="2176338" cy="439973"/>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220120" y="196558"/>
              <a:ext cx="11264599" cy="1558699"/>
            </a:xfrm>
            <a:prstGeom prst="rect">
              <a:avLst/>
            </a:prstGeom>
          </p:spPr>
          <p:txBody>
            <a:bodyPr lIns="0" tIns="0" rIns="0" bIns="0" rtlCol="0" anchor="t">
              <a:spAutoFit/>
            </a:bodyPr>
            <a:lstStyle/>
            <a:p>
              <a:pPr marL="0" lvl="0" indent="0" algn="ctr">
                <a:lnSpc>
                  <a:spcPts val="10039"/>
                </a:lnSpc>
                <a:spcBef>
                  <a:spcPct val="0"/>
                </a:spcBef>
              </a:pPr>
              <a:r>
                <a:rPr lang="en-US" sz="6692" b="1">
                  <a:solidFill>
                    <a:srgbClr val="FCFFFA"/>
                  </a:solidFill>
                  <a:latin typeface="Rasputin Bold"/>
                  <a:ea typeface="Rasputin Bold"/>
                  <a:cs typeface="Rasputin Bold"/>
                  <a:sym typeface="Rasputin Bold"/>
                </a:rPr>
                <a:t>VGG16 BSL</a:t>
              </a:r>
            </a:p>
          </p:txBody>
        </p:sp>
      </p:grpSp>
      <p:graphicFrame>
        <p:nvGraphicFramePr>
          <p:cNvPr id="15" name="Table 15"/>
          <p:cNvGraphicFramePr>
            <a:graphicFrameLocks noGrp="1"/>
          </p:cNvGraphicFramePr>
          <p:nvPr/>
        </p:nvGraphicFramePr>
        <p:xfrm>
          <a:off x="249655" y="3136418"/>
          <a:ext cx="8778630" cy="5760280"/>
        </p:xfrm>
        <a:graphic>
          <a:graphicData uri="http://schemas.openxmlformats.org/drawingml/2006/table">
            <a:tbl>
              <a:tblPr/>
              <a:tblGrid>
                <a:gridCol w="1755726">
                  <a:extLst>
                    <a:ext uri="{9D8B030D-6E8A-4147-A177-3AD203B41FA5}">
                      <a16:colId xmlns:a16="http://schemas.microsoft.com/office/drawing/2014/main" val="20000"/>
                    </a:ext>
                  </a:extLst>
                </a:gridCol>
                <a:gridCol w="1755726">
                  <a:extLst>
                    <a:ext uri="{9D8B030D-6E8A-4147-A177-3AD203B41FA5}">
                      <a16:colId xmlns:a16="http://schemas.microsoft.com/office/drawing/2014/main" val="20001"/>
                    </a:ext>
                  </a:extLst>
                </a:gridCol>
                <a:gridCol w="1755726">
                  <a:extLst>
                    <a:ext uri="{9D8B030D-6E8A-4147-A177-3AD203B41FA5}">
                      <a16:colId xmlns:a16="http://schemas.microsoft.com/office/drawing/2014/main" val="20002"/>
                    </a:ext>
                  </a:extLst>
                </a:gridCol>
                <a:gridCol w="1755726">
                  <a:extLst>
                    <a:ext uri="{9D8B030D-6E8A-4147-A177-3AD203B41FA5}">
                      <a16:colId xmlns:a16="http://schemas.microsoft.com/office/drawing/2014/main" val="20003"/>
                    </a:ext>
                  </a:extLst>
                </a:gridCol>
                <a:gridCol w="1755726">
                  <a:extLst>
                    <a:ext uri="{9D8B030D-6E8A-4147-A177-3AD203B41FA5}">
                      <a16:colId xmlns:a16="http://schemas.microsoft.com/office/drawing/2014/main" val="20004"/>
                    </a:ext>
                  </a:extLst>
                </a:gridCol>
              </a:tblGrid>
              <a:tr h="1440070">
                <a:tc>
                  <a:txBody>
                    <a:bodyPr/>
                    <a:lstStyle/>
                    <a:p>
                      <a:pPr algn="ctr">
                        <a:lnSpc>
                          <a:spcPts val="3429"/>
                        </a:lnSpc>
                        <a:defRPr/>
                      </a:pPr>
                      <a:r>
                        <a:rPr lang="en-US" sz="2449" b="1">
                          <a:solidFill>
                            <a:srgbClr val="FCFFFA"/>
                          </a:solidFill>
                          <a:latin typeface="Rasputin Bold"/>
                          <a:ea typeface="Rasputin Bold"/>
                          <a:cs typeface="Rasputin Bold"/>
                          <a:sym typeface="Rasputin Bold"/>
                        </a:rPr>
                        <a:t>Batch/</a:t>
                      </a:r>
                      <a:endParaRPr lang="en-US" sz="1100"/>
                    </a:p>
                    <a:p>
                      <a:pPr algn="ctr">
                        <a:lnSpc>
                          <a:spcPts val="3429"/>
                        </a:lnSpc>
                      </a:pPr>
                      <a:r>
                        <a:rPr lang="en-US" sz="2449" b="1">
                          <a:solidFill>
                            <a:srgbClr val="FCFFFA"/>
                          </a:solidFill>
                          <a:latin typeface="Rasputin Bold"/>
                          <a:ea typeface="Rasputin Bold"/>
                          <a:cs typeface="Rasputin Bold"/>
                          <a:sym typeface="Rasputin Bold"/>
                        </a:rPr>
                        <a:t>Epochs</a:t>
                      </a:r>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0F5230"/>
                    </a:solidFill>
                  </a:tcPr>
                </a:tc>
                <a:tc>
                  <a:txBody>
                    <a:bodyPr/>
                    <a:lstStyle/>
                    <a:p>
                      <a:pPr algn="ctr">
                        <a:lnSpc>
                          <a:spcPts val="2563"/>
                        </a:lnSpc>
                        <a:defRPr/>
                      </a:pPr>
                      <a:r>
                        <a:rPr lang="en-US" sz="1830" b="1">
                          <a:solidFill>
                            <a:srgbClr val="FCFFFA"/>
                          </a:solidFill>
                          <a:latin typeface="Rasputin Bold"/>
                          <a:ea typeface="Rasputin Bold"/>
                          <a:cs typeface="Rasputin Bold"/>
                          <a:sym typeface="Rasputin Bold"/>
                        </a:rPr>
                        <a:t>Accuracy</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0F5230"/>
                    </a:solidFill>
                  </a:tcPr>
                </a:tc>
                <a:tc>
                  <a:txBody>
                    <a:bodyPr/>
                    <a:lstStyle/>
                    <a:p>
                      <a:pPr algn="ctr">
                        <a:lnSpc>
                          <a:spcPts val="2712"/>
                        </a:lnSpc>
                        <a:defRPr/>
                      </a:pPr>
                      <a:r>
                        <a:rPr lang="en-US" sz="1937" b="1">
                          <a:solidFill>
                            <a:srgbClr val="FCFFFA"/>
                          </a:solidFill>
                          <a:latin typeface="Rasputin Bold"/>
                          <a:ea typeface="Rasputin Bold"/>
                          <a:cs typeface="Rasputin Bold"/>
                          <a:sym typeface="Rasputin Bold"/>
                        </a:rPr>
                        <a:t>Precision</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0F5230"/>
                    </a:solidFill>
                  </a:tcPr>
                </a:tc>
                <a:tc>
                  <a:txBody>
                    <a:bodyPr/>
                    <a:lstStyle/>
                    <a:p>
                      <a:pPr algn="ctr">
                        <a:lnSpc>
                          <a:spcPts val="3009"/>
                        </a:lnSpc>
                        <a:defRPr/>
                      </a:pPr>
                      <a:r>
                        <a:rPr lang="en-US" sz="2149" b="1">
                          <a:solidFill>
                            <a:srgbClr val="FCFFFA"/>
                          </a:solidFill>
                          <a:latin typeface="Rasputin Bold"/>
                          <a:ea typeface="Rasputin Bold"/>
                          <a:cs typeface="Rasputin Bold"/>
                          <a:sym typeface="Rasputin Bold"/>
                        </a:rPr>
                        <a:t>Recall</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0F5230"/>
                    </a:solidFill>
                  </a:tcPr>
                </a:tc>
                <a:tc>
                  <a:txBody>
                    <a:bodyPr/>
                    <a:lstStyle/>
                    <a:p>
                      <a:pPr algn="ctr">
                        <a:lnSpc>
                          <a:spcPts val="3009"/>
                        </a:lnSpc>
                        <a:defRPr/>
                      </a:pPr>
                      <a:r>
                        <a:rPr lang="en-US" sz="2149" b="1">
                          <a:solidFill>
                            <a:srgbClr val="FCFFFA"/>
                          </a:solidFill>
                          <a:latin typeface="Rasputin Bold"/>
                          <a:ea typeface="Rasputin Bold"/>
                          <a:cs typeface="Rasputin Bold"/>
                          <a:sym typeface="Rasputin Bold"/>
                        </a:rPr>
                        <a:t>F1-score</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0F5230"/>
                    </a:solidFill>
                  </a:tcPr>
                </a:tc>
                <a:extLst>
                  <a:ext uri="{0D108BD9-81ED-4DB2-BD59-A6C34878D82A}">
                    <a16:rowId xmlns:a16="http://schemas.microsoft.com/office/drawing/2014/main" val="10000"/>
                  </a:ext>
                </a:extLst>
              </a:tr>
              <a:tr h="1440070">
                <a:tc>
                  <a:txBody>
                    <a:bodyPr/>
                    <a:lstStyle/>
                    <a:p>
                      <a:pPr algn="ctr">
                        <a:lnSpc>
                          <a:spcPts val="4313"/>
                        </a:lnSpc>
                        <a:defRPr/>
                      </a:pPr>
                      <a:r>
                        <a:rPr lang="en-US" sz="3080" b="1">
                          <a:solidFill>
                            <a:srgbClr val="FCFFFA"/>
                          </a:solidFill>
                          <a:latin typeface="Rasputin Bold"/>
                          <a:ea typeface="Rasputin Bold"/>
                          <a:cs typeface="Rasputin Bold"/>
                          <a:sym typeface="Rasputin Bold"/>
                        </a:rPr>
                        <a:t>16/10</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0F5230"/>
                    </a:solidFill>
                  </a:tcPr>
                </a:tc>
                <a:tc>
                  <a:txBody>
                    <a:bodyPr/>
                    <a:lstStyle/>
                    <a:p>
                      <a:pPr algn="ctr">
                        <a:lnSpc>
                          <a:spcPts val="4339"/>
                        </a:lnSpc>
                        <a:defRPr/>
                      </a:pPr>
                      <a:r>
                        <a:rPr lang="en-US" sz="3099">
                          <a:solidFill>
                            <a:srgbClr val="002915"/>
                          </a:solidFill>
                          <a:latin typeface="Rasputin"/>
                          <a:ea typeface="Rasputin"/>
                          <a:cs typeface="Rasputin"/>
                          <a:sym typeface="Rasputin"/>
                        </a:rPr>
                        <a:t>0.82</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tc>
                  <a:txBody>
                    <a:bodyPr/>
                    <a:lstStyle/>
                    <a:p>
                      <a:pPr algn="ctr">
                        <a:lnSpc>
                          <a:spcPts val="4339"/>
                        </a:lnSpc>
                        <a:defRPr/>
                      </a:pPr>
                      <a:r>
                        <a:rPr lang="en-US" sz="3099">
                          <a:solidFill>
                            <a:srgbClr val="002915"/>
                          </a:solidFill>
                          <a:latin typeface="Rasputin"/>
                          <a:ea typeface="Rasputin"/>
                          <a:cs typeface="Rasputin"/>
                          <a:sym typeface="Rasputin"/>
                        </a:rPr>
                        <a:t>0.86</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tc>
                  <a:txBody>
                    <a:bodyPr/>
                    <a:lstStyle/>
                    <a:p>
                      <a:pPr algn="ctr">
                        <a:lnSpc>
                          <a:spcPts val="4339"/>
                        </a:lnSpc>
                        <a:defRPr/>
                      </a:pPr>
                      <a:r>
                        <a:rPr lang="en-US" sz="3099">
                          <a:solidFill>
                            <a:srgbClr val="002915"/>
                          </a:solidFill>
                          <a:latin typeface="Rasputin"/>
                          <a:ea typeface="Rasputin"/>
                          <a:cs typeface="Rasputin"/>
                          <a:sym typeface="Rasputin"/>
                        </a:rPr>
                        <a:t>0.82</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tc>
                  <a:txBody>
                    <a:bodyPr/>
                    <a:lstStyle/>
                    <a:p>
                      <a:pPr algn="ctr">
                        <a:lnSpc>
                          <a:spcPts val="4339"/>
                        </a:lnSpc>
                        <a:defRPr/>
                      </a:pPr>
                      <a:r>
                        <a:rPr lang="en-US" sz="3099">
                          <a:solidFill>
                            <a:srgbClr val="002915"/>
                          </a:solidFill>
                          <a:latin typeface="Rasputin"/>
                          <a:ea typeface="Rasputin"/>
                          <a:cs typeface="Rasputin"/>
                          <a:sym typeface="Rasputin"/>
                        </a:rPr>
                        <a:t>0.81</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extLst>
                  <a:ext uri="{0D108BD9-81ED-4DB2-BD59-A6C34878D82A}">
                    <a16:rowId xmlns:a16="http://schemas.microsoft.com/office/drawing/2014/main" val="10001"/>
                  </a:ext>
                </a:extLst>
              </a:tr>
              <a:tr h="1440070">
                <a:tc>
                  <a:txBody>
                    <a:bodyPr/>
                    <a:lstStyle/>
                    <a:p>
                      <a:pPr algn="ctr">
                        <a:lnSpc>
                          <a:spcPts val="4313"/>
                        </a:lnSpc>
                        <a:defRPr/>
                      </a:pPr>
                      <a:r>
                        <a:rPr lang="en-US" sz="3080" b="1">
                          <a:solidFill>
                            <a:srgbClr val="FCFFFA"/>
                          </a:solidFill>
                          <a:latin typeface="Rasputin Bold"/>
                          <a:ea typeface="Rasputin Bold"/>
                          <a:cs typeface="Rasputin Bold"/>
                          <a:sym typeface="Rasputin Bold"/>
                        </a:rPr>
                        <a:t>32/15</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0F5230"/>
                    </a:solidFill>
                  </a:tcPr>
                </a:tc>
                <a:tc>
                  <a:txBody>
                    <a:bodyPr/>
                    <a:lstStyle/>
                    <a:p>
                      <a:pPr algn="ctr">
                        <a:lnSpc>
                          <a:spcPts val="4339"/>
                        </a:lnSpc>
                        <a:defRPr/>
                      </a:pPr>
                      <a:r>
                        <a:rPr lang="en-US" sz="3099" b="1">
                          <a:solidFill>
                            <a:srgbClr val="002915"/>
                          </a:solidFill>
                          <a:latin typeface="Rasputin Bold"/>
                          <a:ea typeface="Rasputin Bold"/>
                          <a:cs typeface="Rasputin Bold"/>
                          <a:sym typeface="Rasputin Bold"/>
                        </a:rPr>
                        <a:t>0.89</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tc>
                  <a:txBody>
                    <a:bodyPr/>
                    <a:lstStyle/>
                    <a:p>
                      <a:pPr algn="ctr">
                        <a:lnSpc>
                          <a:spcPts val="4339"/>
                        </a:lnSpc>
                        <a:defRPr/>
                      </a:pPr>
                      <a:r>
                        <a:rPr lang="en-US" sz="3099">
                          <a:solidFill>
                            <a:srgbClr val="002915"/>
                          </a:solidFill>
                          <a:latin typeface="Rasputin"/>
                          <a:ea typeface="Rasputin"/>
                          <a:cs typeface="Rasputin"/>
                          <a:sym typeface="Rasputin"/>
                        </a:rPr>
                        <a:t>0.89</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tc>
                  <a:txBody>
                    <a:bodyPr/>
                    <a:lstStyle/>
                    <a:p>
                      <a:pPr algn="ctr">
                        <a:lnSpc>
                          <a:spcPts val="4339"/>
                        </a:lnSpc>
                        <a:defRPr/>
                      </a:pPr>
                      <a:r>
                        <a:rPr lang="en-US" sz="3099">
                          <a:solidFill>
                            <a:srgbClr val="002915"/>
                          </a:solidFill>
                          <a:latin typeface="Rasputin"/>
                          <a:ea typeface="Rasputin"/>
                          <a:cs typeface="Rasputin"/>
                          <a:sym typeface="Rasputin"/>
                        </a:rPr>
                        <a:t>0.89</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tc>
                  <a:txBody>
                    <a:bodyPr/>
                    <a:lstStyle/>
                    <a:p>
                      <a:pPr algn="ctr">
                        <a:lnSpc>
                          <a:spcPts val="4339"/>
                        </a:lnSpc>
                        <a:defRPr/>
                      </a:pPr>
                      <a:r>
                        <a:rPr lang="en-US" sz="3099">
                          <a:solidFill>
                            <a:srgbClr val="002915"/>
                          </a:solidFill>
                          <a:latin typeface="Rasputin"/>
                          <a:ea typeface="Rasputin"/>
                          <a:cs typeface="Rasputin"/>
                          <a:sym typeface="Rasputin"/>
                        </a:rPr>
                        <a:t>0.89</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extLst>
                  <a:ext uri="{0D108BD9-81ED-4DB2-BD59-A6C34878D82A}">
                    <a16:rowId xmlns:a16="http://schemas.microsoft.com/office/drawing/2014/main" val="10002"/>
                  </a:ext>
                </a:extLst>
              </a:tr>
              <a:tr h="1440070">
                <a:tc>
                  <a:txBody>
                    <a:bodyPr/>
                    <a:lstStyle/>
                    <a:p>
                      <a:pPr algn="ctr">
                        <a:lnSpc>
                          <a:spcPts val="4173"/>
                        </a:lnSpc>
                        <a:defRPr/>
                      </a:pPr>
                      <a:r>
                        <a:rPr lang="en-US" sz="2980" b="1">
                          <a:solidFill>
                            <a:srgbClr val="FCFFFA"/>
                          </a:solidFill>
                          <a:latin typeface="Rasputin Bold"/>
                          <a:ea typeface="Rasputin Bold"/>
                          <a:cs typeface="Rasputin Bold"/>
                          <a:sym typeface="Rasputin Bold"/>
                        </a:rPr>
                        <a:t>64/20</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0F5230"/>
                    </a:solidFill>
                  </a:tcPr>
                </a:tc>
                <a:tc>
                  <a:txBody>
                    <a:bodyPr/>
                    <a:lstStyle/>
                    <a:p>
                      <a:pPr algn="ctr">
                        <a:lnSpc>
                          <a:spcPts val="4339"/>
                        </a:lnSpc>
                        <a:defRPr/>
                      </a:pPr>
                      <a:r>
                        <a:rPr lang="en-US" sz="3099">
                          <a:solidFill>
                            <a:srgbClr val="002915"/>
                          </a:solidFill>
                          <a:latin typeface="Rasputin"/>
                          <a:ea typeface="Rasputin"/>
                          <a:cs typeface="Rasputin"/>
                          <a:sym typeface="Rasputin"/>
                        </a:rPr>
                        <a:t>0.87</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tc>
                  <a:txBody>
                    <a:bodyPr/>
                    <a:lstStyle/>
                    <a:p>
                      <a:pPr algn="ctr">
                        <a:lnSpc>
                          <a:spcPts val="4339"/>
                        </a:lnSpc>
                        <a:defRPr/>
                      </a:pPr>
                      <a:r>
                        <a:rPr lang="en-US" sz="3099">
                          <a:solidFill>
                            <a:srgbClr val="002915"/>
                          </a:solidFill>
                          <a:latin typeface="Rasputin"/>
                          <a:ea typeface="Rasputin"/>
                          <a:cs typeface="Rasputin"/>
                          <a:sym typeface="Rasputin"/>
                        </a:rPr>
                        <a:t>0.89</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tc>
                  <a:txBody>
                    <a:bodyPr/>
                    <a:lstStyle/>
                    <a:p>
                      <a:pPr algn="ctr">
                        <a:lnSpc>
                          <a:spcPts val="4339"/>
                        </a:lnSpc>
                        <a:defRPr/>
                      </a:pPr>
                      <a:r>
                        <a:rPr lang="en-US" sz="3099">
                          <a:solidFill>
                            <a:srgbClr val="002915"/>
                          </a:solidFill>
                          <a:latin typeface="Rasputin"/>
                          <a:ea typeface="Rasputin"/>
                          <a:cs typeface="Rasputin"/>
                          <a:sym typeface="Rasputin"/>
                        </a:rPr>
                        <a:t>0.87</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tc>
                  <a:txBody>
                    <a:bodyPr/>
                    <a:lstStyle/>
                    <a:p>
                      <a:pPr algn="ctr">
                        <a:lnSpc>
                          <a:spcPts val="4339"/>
                        </a:lnSpc>
                        <a:defRPr/>
                      </a:pPr>
                      <a:r>
                        <a:rPr lang="en-US" sz="3099">
                          <a:solidFill>
                            <a:srgbClr val="002915"/>
                          </a:solidFill>
                          <a:latin typeface="Rasputin"/>
                          <a:ea typeface="Rasputin"/>
                          <a:cs typeface="Rasputin"/>
                          <a:sym typeface="Rasputin"/>
                        </a:rPr>
                        <a:t>0.85</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extLst>
                  <a:ext uri="{0D108BD9-81ED-4DB2-BD59-A6C34878D82A}">
                    <a16:rowId xmlns:a16="http://schemas.microsoft.com/office/drawing/2014/main" val="10003"/>
                  </a:ext>
                </a:extLst>
              </a:tr>
            </a:tbl>
          </a:graphicData>
        </a:graphic>
      </p:graphicFrame>
      <p:grpSp>
        <p:nvGrpSpPr>
          <p:cNvPr id="16" name="Group 16"/>
          <p:cNvGrpSpPr/>
          <p:nvPr/>
        </p:nvGrpSpPr>
        <p:grpSpPr>
          <a:xfrm>
            <a:off x="0" y="9564357"/>
            <a:ext cx="19430051" cy="585880"/>
            <a:chOff x="0" y="0"/>
            <a:chExt cx="25906735" cy="781173"/>
          </a:xfrm>
        </p:grpSpPr>
        <p:grpSp>
          <p:nvGrpSpPr>
            <p:cNvPr id="17" name="Group 17"/>
            <p:cNvGrpSpPr/>
            <p:nvPr/>
          </p:nvGrpSpPr>
          <p:grpSpPr>
            <a:xfrm>
              <a:off x="0" y="0"/>
              <a:ext cx="25906735" cy="781173"/>
              <a:chOff x="0" y="0"/>
              <a:chExt cx="4576633" cy="138000"/>
            </a:xfrm>
          </p:grpSpPr>
          <p:sp>
            <p:nvSpPr>
              <p:cNvPr id="18" name="Freeform 18"/>
              <p:cNvSpPr/>
              <p:nvPr/>
            </p:nvSpPr>
            <p:spPr>
              <a:xfrm>
                <a:off x="0" y="0"/>
                <a:ext cx="4576633" cy="138001"/>
              </a:xfrm>
              <a:custGeom>
                <a:avLst/>
                <a:gdLst/>
                <a:ahLst/>
                <a:cxnLst/>
                <a:rect l="l" t="t" r="r" b="b"/>
                <a:pathLst>
                  <a:path w="4576633" h="138001">
                    <a:moveTo>
                      <a:pt x="0" y="0"/>
                    </a:moveTo>
                    <a:lnTo>
                      <a:pt x="4576633" y="0"/>
                    </a:lnTo>
                    <a:lnTo>
                      <a:pt x="4576633" y="138001"/>
                    </a:lnTo>
                    <a:lnTo>
                      <a:pt x="0" y="138001"/>
                    </a:lnTo>
                    <a:close/>
                  </a:path>
                </a:pathLst>
              </a:custGeom>
              <a:solidFill>
                <a:srgbClr val="FFFFFF"/>
              </a:solidFill>
            </p:spPr>
          </p:sp>
          <p:sp>
            <p:nvSpPr>
              <p:cNvPr id="19" name="TextBox 19"/>
              <p:cNvSpPr txBox="1"/>
              <p:nvPr/>
            </p:nvSpPr>
            <p:spPr>
              <a:xfrm>
                <a:off x="0" y="-38100"/>
                <a:ext cx="4576633" cy="17610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421650" y="-9293"/>
              <a:ext cx="24239128" cy="714035"/>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Results</a:t>
              </a:r>
            </a:p>
          </p:txBody>
        </p:sp>
      </p:grpSp>
      <p:sp>
        <p:nvSpPr>
          <p:cNvPr id="21" name="TextBox 21"/>
          <p:cNvSpPr txBox="1"/>
          <p:nvPr/>
        </p:nvSpPr>
        <p:spPr>
          <a:xfrm>
            <a:off x="17490898" y="9448690"/>
            <a:ext cx="667385" cy="693421"/>
          </a:xfrm>
          <a:prstGeom prst="rect">
            <a:avLst/>
          </a:prstGeom>
        </p:spPr>
        <p:txBody>
          <a:bodyPr lIns="0" tIns="0" rIns="0" bIns="0" rtlCol="0" anchor="t">
            <a:spAutoFit/>
          </a:bodyPr>
          <a:lstStyle/>
          <a:p>
            <a:pPr algn="ctr">
              <a:lnSpc>
                <a:spcPts val="5699"/>
              </a:lnSpc>
              <a:spcBef>
                <a:spcPct val="0"/>
              </a:spcBef>
            </a:pPr>
            <a:r>
              <a:rPr lang="en-US" sz="3799">
                <a:solidFill>
                  <a:srgbClr val="000000"/>
                </a:solidFill>
                <a:latin typeface="Rasputin"/>
                <a:ea typeface="Rasputin"/>
                <a:cs typeface="Rasputin"/>
                <a:sym typeface="Rasputin"/>
              </a:rPr>
              <a:t>32</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rgbClr val="3A8047">
                <a:alpha val="100000"/>
              </a:srgbClr>
            </a:gs>
            <a:gs pos="100000">
              <a:srgbClr val="43A650">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16209">
            <a:off x="-890667" y="4921459"/>
            <a:ext cx="8901994" cy="10457555"/>
          </a:xfrm>
          <a:custGeom>
            <a:avLst/>
            <a:gdLst/>
            <a:ahLst/>
            <a:cxnLst/>
            <a:rect l="l" t="t" r="r" b="b"/>
            <a:pathLst>
              <a:path w="8901994" h="10457555">
                <a:moveTo>
                  <a:pt x="0" y="0"/>
                </a:moveTo>
                <a:lnTo>
                  <a:pt x="8901993" y="0"/>
                </a:lnTo>
                <a:lnTo>
                  <a:pt x="8901993" y="10457555"/>
                </a:lnTo>
                <a:lnTo>
                  <a:pt x="0" y="10457555"/>
                </a:lnTo>
                <a:lnTo>
                  <a:pt x="0" y="0"/>
                </a:lnTo>
                <a:close/>
              </a:path>
            </a:pathLst>
          </a:custGeom>
          <a:blipFill>
            <a:blip r:embed="rId2">
              <a:alphaModFix amt="56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9564357"/>
            <a:ext cx="19430051" cy="585913"/>
            <a:chOff x="0" y="0"/>
            <a:chExt cx="25906735" cy="781217"/>
          </a:xfrm>
        </p:grpSpPr>
        <p:grpSp>
          <p:nvGrpSpPr>
            <p:cNvPr id="4" name="Group 4"/>
            <p:cNvGrpSpPr/>
            <p:nvPr/>
          </p:nvGrpSpPr>
          <p:grpSpPr>
            <a:xfrm>
              <a:off x="0" y="0"/>
              <a:ext cx="25906735" cy="781217"/>
              <a:chOff x="0" y="0"/>
              <a:chExt cx="4576633" cy="138008"/>
            </a:xfrm>
          </p:grpSpPr>
          <p:sp>
            <p:nvSpPr>
              <p:cNvPr id="5" name="Freeform 5"/>
              <p:cNvSpPr/>
              <p:nvPr/>
            </p:nvSpPr>
            <p:spPr>
              <a:xfrm>
                <a:off x="0" y="0"/>
                <a:ext cx="4576633" cy="138008"/>
              </a:xfrm>
              <a:custGeom>
                <a:avLst/>
                <a:gdLst/>
                <a:ahLst/>
                <a:cxnLst/>
                <a:rect l="l" t="t" r="r" b="b"/>
                <a:pathLst>
                  <a:path w="4576633" h="138008">
                    <a:moveTo>
                      <a:pt x="0" y="0"/>
                    </a:moveTo>
                    <a:lnTo>
                      <a:pt x="4576633" y="0"/>
                    </a:lnTo>
                    <a:lnTo>
                      <a:pt x="4576633" y="138008"/>
                    </a:lnTo>
                    <a:lnTo>
                      <a:pt x="0" y="138008"/>
                    </a:lnTo>
                    <a:close/>
                  </a:path>
                </a:pathLst>
              </a:custGeom>
              <a:solidFill>
                <a:srgbClr val="FFFFFF"/>
              </a:solidFill>
            </p:spPr>
          </p:sp>
          <p:sp>
            <p:nvSpPr>
              <p:cNvPr id="6" name="TextBox 6"/>
              <p:cNvSpPr txBox="1"/>
              <p:nvPr/>
            </p:nvSpPr>
            <p:spPr>
              <a:xfrm>
                <a:off x="0" y="-38100"/>
                <a:ext cx="4576633" cy="176108"/>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421650" y="-9293"/>
              <a:ext cx="24239128" cy="714079"/>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Results</a:t>
              </a:r>
            </a:p>
          </p:txBody>
        </p:sp>
      </p:grpSp>
      <p:sp>
        <p:nvSpPr>
          <p:cNvPr id="8" name="Freeform 8"/>
          <p:cNvSpPr/>
          <p:nvPr/>
        </p:nvSpPr>
        <p:spPr>
          <a:xfrm rot="8862409">
            <a:off x="11443547" y="-3756415"/>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2">
              <a:alphaModFix amt="56000"/>
              <a:extLst>
                <a:ext uri="{96DAC541-7B7A-43D3-8B79-37D633B846F1}">
                  <asvg:svgBlip xmlns:asvg="http://schemas.microsoft.com/office/drawing/2016/SVG/main" r:embed="rId3"/>
                </a:ext>
              </a:extLst>
            </a:blip>
            <a:stretch>
              <a:fillRect/>
            </a:stretch>
          </a:blipFill>
        </p:spPr>
      </p:sp>
      <p:sp>
        <p:nvSpPr>
          <p:cNvPr id="9" name="Freeform 9"/>
          <p:cNvSpPr/>
          <p:nvPr/>
        </p:nvSpPr>
        <p:spPr>
          <a:xfrm>
            <a:off x="482144" y="817242"/>
            <a:ext cx="8291360" cy="8441058"/>
          </a:xfrm>
          <a:custGeom>
            <a:avLst/>
            <a:gdLst/>
            <a:ahLst/>
            <a:cxnLst/>
            <a:rect l="l" t="t" r="r" b="b"/>
            <a:pathLst>
              <a:path w="8291360" h="8441058">
                <a:moveTo>
                  <a:pt x="0" y="0"/>
                </a:moveTo>
                <a:lnTo>
                  <a:pt x="8291360" y="0"/>
                </a:lnTo>
                <a:lnTo>
                  <a:pt x="8291360" y="8441058"/>
                </a:lnTo>
                <a:lnTo>
                  <a:pt x="0" y="8441058"/>
                </a:lnTo>
                <a:lnTo>
                  <a:pt x="0" y="0"/>
                </a:lnTo>
                <a:close/>
              </a:path>
            </a:pathLst>
          </a:custGeom>
          <a:blipFill>
            <a:blip r:embed="rId4"/>
            <a:stretch>
              <a:fillRect r="-22255"/>
            </a:stretch>
          </a:blipFill>
        </p:spPr>
      </p:sp>
      <p:sp>
        <p:nvSpPr>
          <p:cNvPr id="10" name="Freeform 10"/>
          <p:cNvSpPr/>
          <p:nvPr/>
        </p:nvSpPr>
        <p:spPr>
          <a:xfrm>
            <a:off x="9427494" y="784835"/>
            <a:ext cx="8378361" cy="8473465"/>
          </a:xfrm>
          <a:custGeom>
            <a:avLst/>
            <a:gdLst/>
            <a:ahLst/>
            <a:cxnLst/>
            <a:rect l="l" t="t" r="r" b="b"/>
            <a:pathLst>
              <a:path w="8378361" h="8473465">
                <a:moveTo>
                  <a:pt x="0" y="0"/>
                </a:moveTo>
                <a:lnTo>
                  <a:pt x="8378362" y="0"/>
                </a:lnTo>
                <a:lnTo>
                  <a:pt x="8378362" y="8473465"/>
                </a:lnTo>
                <a:lnTo>
                  <a:pt x="0" y="8473465"/>
                </a:lnTo>
                <a:lnTo>
                  <a:pt x="0" y="0"/>
                </a:lnTo>
                <a:close/>
              </a:path>
            </a:pathLst>
          </a:custGeom>
          <a:blipFill>
            <a:blip r:embed="rId5"/>
            <a:stretch>
              <a:fillRect r="-21450"/>
            </a:stretch>
          </a:blipFill>
        </p:spPr>
      </p:sp>
      <p:sp>
        <p:nvSpPr>
          <p:cNvPr id="11" name="TextBox 11"/>
          <p:cNvSpPr txBox="1"/>
          <p:nvPr/>
        </p:nvSpPr>
        <p:spPr>
          <a:xfrm>
            <a:off x="1548100" y="5408"/>
            <a:ext cx="6159449" cy="723834"/>
          </a:xfrm>
          <a:prstGeom prst="rect">
            <a:avLst/>
          </a:prstGeom>
        </p:spPr>
        <p:txBody>
          <a:bodyPr lIns="0" tIns="0" rIns="0" bIns="0" rtlCol="0" anchor="t">
            <a:spAutoFit/>
          </a:bodyPr>
          <a:lstStyle/>
          <a:p>
            <a:pPr marL="0" lvl="0" indent="0" algn="ctr">
              <a:lnSpc>
                <a:spcPts val="5999"/>
              </a:lnSpc>
              <a:spcBef>
                <a:spcPct val="0"/>
              </a:spcBef>
            </a:pPr>
            <a:r>
              <a:rPr lang="en-US" sz="3999" b="1">
                <a:solidFill>
                  <a:srgbClr val="FCFFFA"/>
                </a:solidFill>
                <a:latin typeface="Rasputin Bold"/>
                <a:ea typeface="Rasputin Bold"/>
                <a:cs typeface="Rasputin Bold"/>
                <a:sym typeface="Rasputin Bold"/>
              </a:rPr>
              <a:t>VGG16 - BSL - 32 - 15</a:t>
            </a:r>
          </a:p>
        </p:txBody>
      </p:sp>
      <p:sp>
        <p:nvSpPr>
          <p:cNvPr id="12" name="TextBox 12"/>
          <p:cNvSpPr txBox="1"/>
          <p:nvPr/>
        </p:nvSpPr>
        <p:spPr>
          <a:xfrm>
            <a:off x="9640433" y="5408"/>
            <a:ext cx="7952485" cy="723834"/>
          </a:xfrm>
          <a:prstGeom prst="rect">
            <a:avLst/>
          </a:prstGeom>
        </p:spPr>
        <p:txBody>
          <a:bodyPr lIns="0" tIns="0" rIns="0" bIns="0" rtlCol="0" anchor="t">
            <a:spAutoFit/>
          </a:bodyPr>
          <a:lstStyle/>
          <a:p>
            <a:pPr marL="0" lvl="0" indent="0" algn="ctr">
              <a:lnSpc>
                <a:spcPts val="5999"/>
              </a:lnSpc>
              <a:spcBef>
                <a:spcPct val="0"/>
              </a:spcBef>
            </a:pPr>
            <a:r>
              <a:rPr lang="en-US" sz="3999" b="1">
                <a:solidFill>
                  <a:srgbClr val="FCFFFA"/>
                </a:solidFill>
                <a:latin typeface="Rasputin Bold"/>
                <a:ea typeface="Rasputin Bold"/>
                <a:cs typeface="Rasputin Bold"/>
                <a:sym typeface="Rasputin Bold"/>
              </a:rPr>
              <a:t>VGG19 - BSL - 32 - 15</a:t>
            </a:r>
          </a:p>
        </p:txBody>
      </p:sp>
      <p:sp>
        <p:nvSpPr>
          <p:cNvPr id="13" name="TextBox 13"/>
          <p:cNvSpPr txBox="1"/>
          <p:nvPr/>
        </p:nvSpPr>
        <p:spPr>
          <a:xfrm>
            <a:off x="17482484" y="9448690"/>
            <a:ext cx="684212" cy="693421"/>
          </a:xfrm>
          <a:prstGeom prst="rect">
            <a:avLst/>
          </a:prstGeom>
        </p:spPr>
        <p:txBody>
          <a:bodyPr lIns="0" tIns="0" rIns="0" bIns="0" rtlCol="0" anchor="t">
            <a:spAutoFit/>
          </a:bodyPr>
          <a:lstStyle/>
          <a:p>
            <a:pPr algn="ctr">
              <a:lnSpc>
                <a:spcPts val="5699"/>
              </a:lnSpc>
              <a:spcBef>
                <a:spcPct val="0"/>
              </a:spcBef>
            </a:pPr>
            <a:r>
              <a:rPr lang="en-US" sz="3799">
                <a:solidFill>
                  <a:srgbClr val="000000"/>
                </a:solidFill>
                <a:latin typeface="Rasputin"/>
                <a:ea typeface="Rasputin"/>
                <a:cs typeface="Rasputin"/>
                <a:sym typeface="Rasputin"/>
              </a:rPr>
              <a:t>33</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rgbClr val="3A8047">
                <a:alpha val="100000"/>
              </a:srgbClr>
            </a:gs>
            <a:gs pos="100000">
              <a:srgbClr val="43A650">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16209">
            <a:off x="-890667" y="4921459"/>
            <a:ext cx="8901994" cy="10457555"/>
          </a:xfrm>
          <a:custGeom>
            <a:avLst/>
            <a:gdLst/>
            <a:ahLst/>
            <a:cxnLst/>
            <a:rect l="l" t="t" r="r" b="b"/>
            <a:pathLst>
              <a:path w="8901994" h="10457555">
                <a:moveTo>
                  <a:pt x="0" y="0"/>
                </a:moveTo>
                <a:lnTo>
                  <a:pt x="8901993" y="0"/>
                </a:lnTo>
                <a:lnTo>
                  <a:pt x="8901993" y="10457555"/>
                </a:lnTo>
                <a:lnTo>
                  <a:pt x="0" y="10457555"/>
                </a:lnTo>
                <a:lnTo>
                  <a:pt x="0" y="0"/>
                </a:lnTo>
                <a:close/>
              </a:path>
            </a:pathLst>
          </a:custGeom>
          <a:blipFill>
            <a:blip r:embed="rId2">
              <a:alphaModFix amt="56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9564357"/>
            <a:ext cx="19430051" cy="585880"/>
            <a:chOff x="0" y="0"/>
            <a:chExt cx="25906735" cy="781173"/>
          </a:xfrm>
        </p:grpSpPr>
        <p:grpSp>
          <p:nvGrpSpPr>
            <p:cNvPr id="4" name="Group 4"/>
            <p:cNvGrpSpPr/>
            <p:nvPr/>
          </p:nvGrpSpPr>
          <p:grpSpPr>
            <a:xfrm>
              <a:off x="0" y="0"/>
              <a:ext cx="25906735" cy="781173"/>
              <a:chOff x="0" y="0"/>
              <a:chExt cx="4576633" cy="138000"/>
            </a:xfrm>
          </p:grpSpPr>
          <p:sp>
            <p:nvSpPr>
              <p:cNvPr id="5" name="Freeform 5"/>
              <p:cNvSpPr/>
              <p:nvPr/>
            </p:nvSpPr>
            <p:spPr>
              <a:xfrm>
                <a:off x="0" y="0"/>
                <a:ext cx="4576633" cy="138001"/>
              </a:xfrm>
              <a:custGeom>
                <a:avLst/>
                <a:gdLst/>
                <a:ahLst/>
                <a:cxnLst/>
                <a:rect l="l" t="t" r="r" b="b"/>
                <a:pathLst>
                  <a:path w="4576633" h="138001">
                    <a:moveTo>
                      <a:pt x="0" y="0"/>
                    </a:moveTo>
                    <a:lnTo>
                      <a:pt x="4576633" y="0"/>
                    </a:lnTo>
                    <a:lnTo>
                      <a:pt x="4576633" y="138001"/>
                    </a:lnTo>
                    <a:lnTo>
                      <a:pt x="0" y="138001"/>
                    </a:lnTo>
                    <a:close/>
                  </a:path>
                </a:pathLst>
              </a:custGeom>
              <a:solidFill>
                <a:srgbClr val="FFFFFF"/>
              </a:solidFill>
            </p:spPr>
          </p:sp>
          <p:sp>
            <p:nvSpPr>
              <p:cNvPr id="6" name="TextBox 6"/>
              <p:cNvSpPr txBox="1"/>
              <p:nvPr/>
            </p:nvSpPr>
            <p:spPr>
              <a:xfrm>
                <a:off x="0" y="-38100"/>
                <a:ext cx="4576633" cy="1761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421650" y="-9293"/>
              <a:ext cx="24239128" cy="714035"/>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Results</a:t>
              </a:r>
            </a:p>
          </p:txBody>
        </p:sp>
      </p:grpSp>
      <p:sp>
        <p:nvSpPr>
          <p:cNvPr id="8" name="Freeform 8"/>
          <p:cNvSpPr/>
          <p:nvPr/>
        </p:nvSpPr>
        <p:spPr>
          <a:xfrm rot="8862409">
            <a:off x="11443547" y="-3756415"/>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2">
              <a:alphaModFix amt="56000"/>
              <a:extLst>
                <a:ext uri="{96DAC541-7B7A-43D3-8B79-37D633B846F1}">
                  <asvg:svgBlip xmlns:asvg="http://schemas.microsoft.com/office/drawing/2016/SVG/main" r:embed="rId3"/>
                </a:ext>
              </a:extLst>
            </a:blip>
            <a:stretch>
              <a:fillRect/>
            </a:stretch>
          </a:blipFill>
        </p:spPr>
      </p:sp>
      <p:sp>
        <p:nvSpPr>
          <p:cNvPr id="9" name="Freeform 9"/>
          <p:cNvSpPr/>
          <p:nvPr/>
        </p:nvSpPr>
        <p:spPr>
          <a:xfrm>
            <a:off x="3840603" y="1028700"/>
            <a:ext cx="10606795" cy="3790431"/>
          </a:xfrm>
          <a:custGeom>
            <a:avLst/>
            <a:gdLst/>
            <a:ahLst/>
            <a:cxnLst/>
            <a:rect l="l" t="t" r="r" b="b"/>
            <a:pathLst>
              <a:path w="10606795" h="3790431">
                <a:moveTo>
                  <a:pt x="0" y="0"/>
                </a:moveTo>
                <a:lnTo>
                  <a:pt x="10606794" y="0"/>
                </a:lnTo>
                <a:lnTo>
                  <a:pt x="10606794" y="3790431"/>
                </a:lnTo>
                <a:lnTo>
                  <a:pt x="0" y="3790431"/>
                </a:lnTo>
                <a:lnTo>
                  <a:pt x="0" y="0"/>
                </a:lnTo>
                <a:close/>
              </a:path>
            </a:pathLst>
          </a:custGeom>
          <a:blipFill>
            <a:blip r:embed="rId4"/>
            <a:stretch>
              <a:fillRect t="-57404"/>
            </a:stretch>
          </a:blipFill>
        </p:spPr>
      </p:sp>
      <p:sp>
        <p:nvSpPr>
          <p:cNvPr id="10" name="Freeform 10"/>
          <p:cNvSpPr/>
          <p:nvPr/>
        </p:nvSpPr>
        <p:spPr>
          <a:xfrm>
            <a:off x="9483011" y="6062942"/>
            <a:ext cx="8341580" cy="2857678"/>
          </a:xfrm>
          <a:custGeom>
            <a:avLst/>
            <a:gdLst/>
            <a:ahLst/>
            <a:cxnLst/>
            <a:rect l="l" t="t" r="r" b="b"/>
            <a:pathLst>
              <a:path w="8341580" h="2857678">
                <a:moveTo>
                  <a:pt x="0" y="0"/>
                </a:moveTo>
                <a:lnTo>
                  <a:pt x="8341579" y="0"/>
                </a:lnTo>
                <a:lnTo>
                  <a:pt x="8341579" y="2857679"/>
                </a:lnTo>
                <a:lnTo>
                  <a:pt x="0" y="2857679"/>
                </a:lnTo>
                <a:lnTo>
                  <a:pt x="0" y="0"/>
                </a:lnTo>
                <a:close/>
              </a:path>
            </a:pathLst>
          </a:custGeom>
          <a:blipFill>
            <a:blip r:embed="rId5"/>
            <a:stretch>
              <a:fillRect t="-64194"/>
            </a:stretch>
          </a:blipFill>
        </p:spPr>
      </p:sp>
      <p:sp>
        <p:nvSpPr>
          <p:cNvPr id="11" name="TextBox 11"/>
          <p:cNvSpPr txBox="1"/>
          <p:nvPr/>
        </p:nvSpPr>
        <p:spPr>
          <a:xfrm>
            <a:off x="6296962" y="381981"/>
            <a:ext cx="5694076" cy="646719"/>
          </a:xfrm>
          <a:prstGeom prst="rect">
            <a:avLst/>
          </a:prstGeom>
        </p:spPr>
        <p:txBody>
          <a:bodyPr lIns="0" tIns="0" rIns="0" bIns="0" rtlCol="0" anchor="t">
            <a:spAutoFit/>
          </a:bodyPr>
          <a:lstStyle/>
          <a:p>
            <a:pPr marL="0" lvl="0" indent="0" algn="ctr">
              <a:lnSpc>
                <a:spcPts val="5323"/>
              </a:lnSpc>
              <a:spcBef>
                <a:spcPct val="0"/>
              </a:spcBef>
            </a:pPr>
            <a:r>
              <a:rPr lang="en-US" sz="3549" b="1">
                <a:solidFill>
                  <a:srgbClr val="FCFFFA"/>
                </a:solidFill>
                <a:latin typeface="Rasputin Bold"/>
                <a:ea typeface="Rasputin Bold"/>
                <a:cs typeface="Rasputin Bold"/>
                <a:sym typeface="Rasputin Bold"/>
              </a:rPr>
              <a:t>C</a:t>
            </a:r>
          </a:p>
        </p:txBody>
      </p:sp>
      <p:sp>
        <p:nvSpPr>
          <p:cNvPr id="12" name="TextBox 12"/>
          <p:cNvSpPr txBox="1"/>
          <p:nvPr/>
        </p:nvSpPr>
        <p:spPr>
          <a:xfrm>
            <a:off x="9715026" y="5339042"/>
            <a:ext cx="7952485" cy="723900"/>
          </a:xfrm>
          <a:prstGeom prst="rect">
            <a:avLst/>
          </a:prstGeom>
        </p:spPr>
        <p:txBody>
          <a:bodyPr lIns="0" tIns="0" rIns="0" bIns="0" rtlCol="0" anchor="t">
            <a:spAutoFit/>
          </a:bodyPr>
          <a:lstStyle/>
          <a:p>
            <a:pPr marL="0" lvl="0" indent="0" algn="ctr">
              <a:lnSpc>
                <a:spcPts val="5999"/>
              </a:lnSpc>
              <a:spcBef>
                <a:spcPct val="0"/>
              </a:spcBef>
            </a:pPr>
            <a:r>
              <a:rPr lang="en-US" sz="3999" b="1">
                <a:solidFill>
                  <a:srgbClr val="FCFFFA"/>
                </a:solidFill>
                <a:latin typeface="Rasputin Bold"/>
                <a:ea typeface="Rasputin Bold"/>
                <a:cs typeface="Rasputin Bold"/>
                <a:sym typeface="Rasputin Bold"/>
              </a:rPr>
              <a:t>E</a:t>
            </a:r>
          </a:p>
        </p:txBody>
      </p:sp>
      <p:sp>
        <p:nvSpPr>
          <p:cNvPr id="13" name="TextBox 13"/>
          <p:cNvSpPr txBox="1"/>
          <p:nvPr/>
        </p:nvSpPr>
        <p:spPr>
          <a:xfrm>
            <a:off x="17485580" y="9448690"/>
            <a:ext cx="678021" cy="693421"/>
          </a:xfrm>
          <a:prstGeom prst="rect">
            <a:avLst/>
          </a:prstGeom>
        </p:spPr>
        <p:txBody>
          <a:bodyPr lIns="0" tIns="0" rIns="0" bIns="0" rtlCol="0" anchor="t">
            <a:spAutoFit/>
          </a:bodyPr>
          <a:lstStyle/>
          <a:p>
            <a:pPr algn="ctr">
              <a:lnSpc>
                <a:spcPts val="5699"/>
              </a:lnSpc>
              <a:spcBef>
                <a:spcPct val="0"/>
              </a:spcBef>
            </a:pPr>
            <a:r>
              <a:rPr lang="en-US" sz="3799">
                <a:solidFill>
                  <a:srgbClr val="000000"/>
                </a:solidFill>
                <a:latin typeface="Rasputin"/>
                <a:ea typeface="Rasputin"/>
                <a:cs typeface="Rasputin"/>
                <a:sym typeface="Rasputin"/>
              </a:rPr>
              <a:t>34</a:t>
            </a:r>
          </a:p>
        </p:txBody>
      </p:sp>
      <p:sp>
        <p:nvSpPr>
          <p:cNvPr id="14" name="TextBox 14"/>
          <p:cNvSpPr txBox="1"/>
          <p:nvPr/>
        </p:nvSpPr>
        <p:spPr>
          <a:xfrm>
            <a:off x="-135640" y="5303460"/>
            <a:ext cx="7952485" cy="723900"/>
          </a:xfrm>
          <a:prstGeom prst="rect">
            <a:avLst/>
          </a:prstGeom>
        </p:spPr>
        <p:txBody>
          <a:bodyPr lIns="0" tIns="0" rIns="0" bIns="0" rtlCol="0" anchor="t">
            <a:spAutoFit/>
          </a:bodyPr>
          <a:lstStyle/>
          <a:p>
            <a:pPr marL="0" lvl="0" indent="0" algn="ctr">
              <a:lnSpc>
                <a:spcPts val="5999"/>
              </a:lnSpc>
              <a:spcBef>
                <a:spcPct val="0"/>
              </a:spcBef>
            </a:pPr>
            <a:r>
              <a:rPr lang="en-US" sz="3999" b="1">
                <a:solidFill>
                  <a:srgbClr val="FCFFFA"/>
                </a:solidFill>
                <a:latin typeface="Rasputin Bold"/>
                <a:ea typeface="Rasputin Bold"/>
                <a:cs typeface="Rasputin Bold"/>
                <a:sym typeface="Rasputin Bold"/>
              </a:rPr>
              <a:t>F</a:t>
            </a:r>
          </a:p>
        </p:txBody>
      </p:sp>
      <p:sp>
        <p:nvSpPr>
          <p:cNvPr id="15" name="Freeform 15"/>
          <p:cNvSpPr/>
          <p:nvPr/>
        </p:nvSpPr>
        <p:spPr>
          <a:xfrm>
            <a:off x="329242" y="6027361"/>
            <a:ext cx="7022721" cy="2928842"/>
          </a:xfrm>
          <a:custGeom>
            <a:avLst/>
            <a:gdLst/>
            <a:ahLst/>
            <a:cxnLst/>
            <a:rect l="l" t="t" r="r" b="b"/>
            <a:pathLst>
              <a:path w="7022721" h="2928842">
                <a:moveTo>
                  <a:pt x="0" y="0"/>
                </a:moveTo>
                <a:lnTo>
                  <a:pt x="7022721" y="0"/>
                </a:lnTo>
                <a:lnTo>
                  <a:pt x="7022721" y="2928841"/>
                </a:lnTo>
                <a:lnTo>
                  <a:pt x="0" y="2928841"/>
                </a:lnTo>
                <a:lnTo>
                  <a:pt x="0" y="0"/>
                </a:lnTo>
                <a:close/>
              </a:path>
            </a:pathLst>
          </a:custGeom>
          <a:blipFill>
            <a:blip r:embed="rId6"/>
            <a:stretch>
              <a:fillRect t="-34711"/>
            </a:stretch>
          </a:blipFill>
        </p:spPr>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rgbClr val="3A8047">
                <a:alpha val="100000"/>
              </a:srgbClr>
            </a:gs>
            <a:gs pos="100000">
              <a:srgbClr val="43A650">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16209">
            <a:off x="-890667" y="4921459"/>
            <a:ext cx="8901994" cy="10457555"/>
          </a:xfrm>
          <a:custGeom>
            <a:avLst/>
            <a:gdLst/>
            <a:ahLst/>
            <a:cxnLst/>
            <a:rect l="l" t="t" r="r" b="b"/>
            <a:pathLst>
              <a:path w="8901994" h="10457555">
                <a:moveTo>
                  <a:pt x="0" y="0"/>
                </a:moveTo>
                <a:lnTo>
                  <a:pt x="8901993" y="0"/>
                </a:lnTo>
                <a:lnTo>
                  <a:pt x="8901993" y="10457555"/>
                </a:lnTo>
                <a:lnTo>
                  <a:pt x="0" y="10457555"/>
                </a:lnTo>
                <a:lnTo>
                  <a:pt x="0" y="0"/>
                </a:lnTo>
                <a:close/>
              </a:path>
            </a:pathLst>
          </a:custGeom>
          <a:blipFill>
            <a:blip r:embed="rId2">
              <a:alphaModFix amt="56000"/>
              <a:extLst>
                <a:ext uri="{96DAC541-7B7A-43D3-8B79-37D633B846F1}">
                  <asvg:svgBlip xmlns:asvg="http://schemas.microsoft.com/office/drawing/2016/SVG/main" r:embed="rId3"/>
                </a:ext>
              </a:extLst>
            </a:blip>
            <a:stretch>
              <a:fillRect/>
            </a:stretch>
          </a:blipFill>
        </p:spPr>
      </p:sp>
      <p:sp>
        <p:nvSpPr>
          <p:cNvPr id="3" name="Freeform 3"/>
          <p:cNvSpPr/>
          <p:nvPr/>
        </p:nvSpPr>
        <p:spPr>
          <a:xfrm rot="8862409">
            <a:off x="11443547" y="-3756415"/>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2">
              <a:alphaModFix amt="56000"/>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9259715" y="1456658"/>
            <a:ext cx="8778629" cy="1621024"/>
            <a:chOff x="0" y="0"/>
            <a:chExt cx="11704839" cy="2161366"/>
          </a:xfrm>
        </p:grpSpPr>
        <p:grpSp>
          <p:nvGrpSpPr>
            <p:cNvPr id="5" name="Group 5"/>
            <p:cNvGrpSpPr/>
            <p:nvPr/>
          </p:nvGrpSpPr>
          <p:grpSpPr>
            <a:xfrm>
              <a:off x="0" y="0"/>
              <a:ext cx="11704839" cy="2161366"/>
              <a:chOff x="0" y="0"/>
              <a:chExt cx="2176338" cy="401873"/>
            </a:xfrm>
          </p:grpSpPr>
          <p:sp>
            <p:nvSpPr>
              <p:cNvPr id="6" name="Freeform 6"/>
              <p:cNvSpPr/>
              <p:nvPr/>
            </p:nvSpPr>
            <p:spPr>
              <a:xfrm>
                <a:off x="0" y="0"/>
                <a:ext cx="2176338" cy="401873"/>
              </a:xfrm>
              <a:custGeom>
                <a:avLst/>
                <a:gdLst/>
                <a:ahLst/>
                <a:cxnLst/>
                <a:rect l="l" t="t" r="r" b="b"/>
                <a:pathLst>
                  <a:path w="2176338" h="401873">
                    <a:moveTo>
                      <a:pt x="0" y="0"/>
                    </a:moveTo>
                    <a:lnTo>
                      <a:pt x="2176338" y="0"/>
                    </a:lnTo>
                    <a:lnTo>
                      <a:pt x="2176338" y="401873"/>
                    </a:lnTo>
                    <a:lnTo>
                      <a:pt x="0" y="401873"/>
                    </a:lnTo>
                    <a:close/>
                  </a:path>
                </a:pathLst>
              </a:custGeom>
              <a:solidFill>
                <a:srgbClr val="5F1560"/>
              </a:solidFill>
              <a:ln cap="sq">
                <a:noFill/>
                <a:prstDash val="solid"/>
                <a:miter/>
              </a:ln>
            </p:spPr>
          </p:sp>
          <p:sp>
            <p:nvSpPr>
              <p:cNvPr id="7" name="TextBox 7"/>
              <p:cNvSpPr txBox="1"/>
              <p:nvPr/>
            </p:nvSpPr>
            <p:spPr>
              <a:xfrm>
                <a:off x="0" y="-38100"/>
                <a:ext cx="2176338" cy="439973"/>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220120" y="196558"/>
              <a:ext cx="11264599" cy="1558699"/>
            </a:xfrm>
            <a:prstGeom prst="rect">
              <a:avLst/>
            </a:prstGeom>
          </p:spPr>
          <p:txBody>
            <a:bodyPr lIns="0" tIns="0" rIns="0" bIns="0" rtlCol="0" anchor="t">
              <a:spAutoFit/>
            </a:bodyPr>
            <a:lstStyle/>
            <a:p>
              <a:pPr marL="0" lvl="0" indent="0" algn="ctr">
                <a:lnSpc>
                  <a:spcPts val="10039"/>
                </a:lnSpc>
                <a:spcBef>
                  <a:spcPct val="0"/>
                </a:spcBef>
              </a:pPr>
              <a:r>
                <a:rPr lang="en-US" sz="6692" b="1">
                  <a:solidFill>
                    <a:srgbClr val="FCFFFA"/>
                  </a:solidFill>
                  <a:latin typeface="Rasputin Bold"/>
                  <a:ea typeface="Rasputin Bold"/>
                  <a:cs typeface="Rasputin Bold"/>
                  <a:sym typeface="Rasputin Bold"/>
                </a:rPr>
                <a:t>VGG19 ASL</a:t>
              </a:r>
            </a:p>
          </p:txBody>
        </p:sp>
      </p:grpSp>
      <p:graphicFrame>
        <p:nvGraphicFramePr>
          <p:cNvPr id="9" name="Table 9"/>
          <p:cNvGraphicFramePr>
            <a:graphicFrameLocks noGrp="1"/>
          </p:cNvGraphicFramePr>
          <p:nvPr/>
        </p:nvGraphicFramePr>
        <p:xfrm>
          <a:off x="9259715" y="3136418"/>
          <a:ext cx="8778630" cy="5752760"/>
        </p:xfrm>
        <a:graphic>
          <a:graphicData uri="http://schemas.openxmlformats.org/drawingml/2006/table">
            <a:tbl>
              <a:tblPr/>
              <a:tblGrid>
                <a:gridCol w="1755726">
                  <a:extLst>
                    <a:ext uri="{9D8B030D-6E8A-4147-A177-3AD203B41FA5}">
                      <a16:colId xmlns:a16="http://schemas.microsoft.com/office/drawing/2014/main" val="20000"/>
                    </a:ext>
                  </a:extLst>
                </a:gridCol>
                <a:gridCol w="1755726">
                  <a:extLst>
                    <a:ext uri="{9D8B030D-6E8A-4147-A177-3AD203B41FA5}">
                      <a16:colId xmlns:a16="http://schemas.microsoft.com/office/drawing/2014/main" val="20001"/>
                    </a:ext>
                  </a:extLst>
                </a:gridCol>
                <a:gridCol w="1755726">
                  <a:extLst>
                    <a:ext uri="{9D8B030D-6E8A-4147-A177-3AD203B41FA5}">
                      <a16:colId xmlns:a16="http://schemas.microsoft.com/office/drawing/2014/main" val="20002"/>
                    </a:ext>
                  </a:extLst>
                </a:gridCol>
                <a:gridCol w="1755726">
                  <a:extLst>
                    <a:ext uri="{9D8B030D-6E8A-4147-A177-3AD203B41FA5}">
                      <a16:colId xmlns:a16="http://schemas.microsoft.com/office/drawing/2014/main" val="20003"/>
                    </a:ext>
                  </a:extLst>
                </a:gridCol>
                <a:gridCol w="1755726">
                  <a:extLst>
                    <a:ext uri="{9D8B030D-6E8A-4147-A177-3AD203B41FA5}">
                      <a16:colId xmlns:a16="http://schemas.microsoft.com/office/drawing/2014/main" val="20004"/>
                    </a:ext>
                  </a:extLst>
                </a:gridCol>
              </a:tblGrid>
              <a:tr h="1438190">
                <a:tc>
                  <a:txBody>
                    <a:bodyPr/>
                    <a:lstStyle/>
                    <a:p>
                      <a:pPr algn="ctr">
                        <a:lnSpc>
                          <a:spcPts val="3429"/>
                        </a:lnSpc>
                        <a:defRPr/>
                      </a:pPr>
                      <a:r>
                        <a:rPr lang="en-US" sz="2449" b="1">
                          <a:solidFill>
                            <a:srgbClr val="FCFFFA"/>
                          </a:solidFill>
                          <a:latin typeface="Rasputin Bold"/>
                          <a:ea typeface="Rasputin Bold"/>
                          <a:cs typeface="Rasputin Bold"/>
                          <a:sym typeface="Rasputin Bold"/>
                        </a:rPr>
                        <a:t>Batch/</a:t>
                      </a:r>
                      <a:endParaRPr lang="en-US" sz="1100"/>
                    </a:p>
                    <a:p>
                      <a:pPr algn="ctr">
                        <a:lnSpc>
                          <a:spcPts val="3429"/>
                        </a:lnSpc>
                      </a:pPr>
                      <a:r>
                        <a:rPr lang="en-US" sz="2449" b="1">
                          <a:solidFill>
                            <a:srgbClr val="FCFFFA"/>
                          </a:solidFill>
                          <a:latin typeface="Rasputin Bold"/>
                          <a:ea typeface="Rasputin Bold"/>
                          <a:cs typeface="Rasputin Bold"/>
                          <a:sym typeface="Rasputin Bold"/>
                        </a:rPr>
                        <a:t>Epochs</a:t>
                      </a:r>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5F1560"/>
                    </a:solidFill>
                  </a:tcPr>
                </a:tc>
                <a:tc>
                  <a:txBody>
                    <a:bodyPr/>
                    <a:lstStyle/>
                    <a:p>
                      <a:pPr algn="ctr">
                        <a:lnSpc>
                          <a:spcPts val="2563"/>
                        </a:lnSpc>
                        <a:defRPr/>
                      </a:pPr>
                      <a:r>
                        <a:rPr lang="en-US" sz="1830" b="1">
                          <a:solidFill>
                            <a:srgbClr val="FCFFFA"/>
                          </a:solidFill>
                          <a:latin typeface="Rasputin Bold"/>
                          <a:ea typeface="Rasputin Bold"/>
                          <a:cs typeface="Rasputin Bold"/>
                          <a:sym typeface="Rasputin Bold"/>
                        </a:rPr>
                        <a:t>Accuracy</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5F1560"/>
                    </a:solidFill>
                  </a:tcPr>
                </a:tc>
                <a:tc>
                  <a:txBody>
                    <a:bodyPr/>
                    <a:lstStyle/>
                    <a:p>
                      <a:pPr algn="ctr">
                        <a:lnSpc>
                          <a:spcPts val="2712"/>
                        </a:lnSpc>
                        <a:defRPr/>
                      </a:pPr>
                      <a:r>
                        <a:rPr lang="en-US" sz="1937" b="1">
                          <a:solidFill>
                            <a:srgbClr val="FCFFFA"/>
                          </a:solidFill>
                          <a:latin typeface="Rasputin Bold"/>
                          <a:ea typeface="Rasputin Bold"/>
                          <a:cs typeface="Rasputin Bold"/>
                          <a:sym typeface="Rasputin Bold"/>
                        </a:rPr>
                        <a:t>Precision</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5F1560"/>
                    </a:solidFill>
                  </a:tcPr>
                </a:tc>
                <a:tc>
                  <a:txBody>
                    <a:bodyPr/>
                    <a:lstStyle/>
                    <a:p>
                      <a:pPr algn="ctr">
                        <a:lnSpc>
                          <a:spcPts val="3569"/>
                        </a:lnSpc>
                        <a:defRPr/>
                      </a:pPr>
                      <a:r>
                        <a:rPr lang="en-US" sz="2549" b="1">
                          <a:solidFill>
                            <a:srgbClr val="FCFFFA"/>
                          </a:solidFill>
                          <a:latin typeface="Rasputin Bold"/>
                          <a:ea typeface="Rasputin Bold"/>
                          <a:cs typeface="Rasputin Bold"/>
                          <a:sym typeface="Rasputin Bold"/>
                        </a:rPr>
                        <a:t>Recall</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5F1560"/>
                    </a:solidFill>
                  </a:tcPr>
                </a:tc>
                <a:tc>
                  <a:txBody>
                    <a:bodyPr/>
                    <a:lstStyle/>
                    <a:p>
                      <a:pPr algn="ctr">
                        <a:lnSpc>
                          <a:spcPts val="3009"/>
                        </a:lnSpc>
                        <a:defRPr/>
                      </a:pPr>
                      <a:r>
                        <a:rPr lang="en-US" sz="2149" b="1">
                          <a:solidFill>
                            <a:srgbClr val="FCFFFA"/>
                          </a:solidFill>
                          <a:latin typeface="Rasputin Bold"/>
                          <a:ea typeface="Rasputin Bold"/>
                          <a:cs typeface="Rasputin Bold"/>
                          <a:sym typeface="Rasputin Bold"/>
                        </a:rPr>
                        <a:t>F1-score</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5F1560"/>
                    </a:solidFill>
                  </a:tcPr>
                </a:tc>
                <a:extLst>
                  <a:ext uri="{0D108BD9-81ED-4DB2-BD59-A6C34878D82A}">
                    <a16:rowId xmlns:a16="http://schemas.microsoft.com/office/drawing/2014/main" val="10000"/>
                  </a:ext>
                </a:extLst>
              </a:tr>
              <a:tr h="1438190">
                <a:tc>
                  <a:txBody>
                    <a:bodyPr/>
                    <a:lstStyle/>
                    <a:p>
                      <a:pPr algn="ctr">
                        <a:lnSpc>
                          <a:spcPts val="4313"/>
                        </a:lnSpc>
                        <a:defRPr/>
                      </a:pPr>
                      <a:r>
                        <a:rPr lang="en-US" sz="3080" b="1">
                          <a:solidFill>
                            <a:srgbClr val="FCFFFA"/>
                          </a:solidFill>
                          <a:latin typeface="Rasputin Bold"/>
                          <a:ea typeface="Rasputin Bold"/>
                          <a:cs typeface="Rasputin Bold"/>
                          <a:sym typeface="Rasputin Bold"/>
                        </a:rPr>
                        <a:t>16/10</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5F1560"/>
                    </a:solidFill>
                  </a:tcPr>
                </a:tc>
                <a:tc>
                  <a:txBody>
                    <a:bodyPr/>
                    <a:lstStyle/>
                    <a:p>
                      <a:pPr algn="ctr">
                        <a:lnSpc>
                          <a:spcPts val="4339"/>
                        </a:lnSpc>
                        <a:defRPr/>
                      </a:pPr>
                      <a:r>
                        <a:rPr lang="en-US" sz="3099">
                          <a:solidFill>
                            <a:srgbClr val="160042"/>
                          </a:solidFill>
                          <a:latin typeface="Rasputin"/>
                          <a:ea typeface="Rasputin"/>
                          <a:cs typeface="Rasputin"/>
                          <a:sym typeface="Rasputin"/>
                        </a:rPr>
                        <a:t>0.75</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tc>
                  <a:txBody>
                    <a:bodyPr/>
                    <a:lstStyle/>
                    <a:p>
                      <a:pPr algn="ctr">
                        <a:lnSpc>
                          <a:spcPts val="4339"/>
                        </a:lnSpc>
                        <a:defRPr/>
                      </a:pPr>
                      <a:r>
                        <a:rPr lang="en-US" sz="3099">
                          <a:solidFill>
                            <a:srgbClr val="160042"/>
                          </a:solidFill>
                          <a:latin typeface="Rasputin"/>
                          <a:ea typeface="Rasputin"/>
                          <a:cs typeface="Rasputin"/>
                          <a:sym typeface="Rasputin"/>
                        </a:rPr>
                        <a:t>0.81</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tc>
                  <a:txBody>
                    <a:bodyPr/>
                    <a:lstStyle/>
                    <a:p>
                      <a:pPr algn="ctr">
                        <a:lnSpc>
                          <a:spcPts val="4339"/>
                        </a:lnSpc>
                        <a:defRPr/>
                      </a:pPr>
                      <a:r>
                        <a:rPr lang="en-US" sz="3099">
                          <a:solidFill>
                            <a:srgbClr val="160042"/>
                          </a:solidFill>
                          <a:latin typeface="Rasputin"/>
                          <a:ea typeface="Rasputin"/>
                          <a:cs typeface="Rasputin"/>
                          <a:sym typeface="Rasputin"/>
                        </a:rPr>
                        <a:t>0.75</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tc>
                  <a:txBody>
                    <a:bodyPr/>
                    <a:lstStyle/>
                    <a:p>
                      <a:pPr algn="ctr">
                        <a:lnSpc>
                          <a:spcPts val="4339"/>
                        </a:lnSpc>
                        <a:defRPr/>
                      </a:pPr>
                      <a:r>
                        <a:rPr lang="en-US" sz="3099">
                          <a:solidFill>
                            <a:srgbClr val="160042"/>
                          </a:solidFill>
                          <a:latin typeface="Rasputin"/>
                          <a:ea typeface="Rasputin"/>
                          <a:cs typeface="Rasputin"/>
                          <a:sym typeface="Rasputin"/>
                        </a:rPr>
                        <a:t>0.75</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extLst>
                  <a:ext uri="{0D108BD9-81ED-4DB2-BD59-A6C34878D82A}">
                    <a16:rowId xmlns:a16="http://schemas.microsoft.com/office/drawing/2014/main" val="10001"/>
                  </a:ext>
                </a:extLst>
              </a:tr>
              <a:tr h="1438190">
                <a:tc>
                  <a:txBody>
                    <a:bodyPr/>
                    <a:lstStyle/>
                    <a:p>
                      <a:pPr algn="ctr">
                        <a:lnSpc>
                          <a:spcPts val="4313"/>
                        </a:lnSpc>
                        <a:defRPr/>
                      </a:pPr>
                      <a:r>
                        <a:rPr lang="en-US" sz="3080" b="1">
                          <a:solidFill>
                            <a:srgbClr val="FCFFFA"/>
                          </a:solidFill>
                          <a:latin typeface="Rasputin Bold"/>
                          <a:ea typeface="Rasputin Bold"/>
                          <a:cs typeface="Rasputin Bold"/>
                          <a:sym typeface="Rasputin Bold"/>
                        </a:rPr>
                        <a:t>32/15</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5F1560"/>
                    </a:solidFill>
                  </a:tcPr>
                </a:tc>
                <a:tc>
                  <a:txBody>
                    <a:bodyPr/>
                    <a:lstStyle/>
                    <a:p>
                      <a:pPr algn="ctr">
                        <a:lnSpc>
                          <a:spcPts val="4339"/>
                        </a:lnSpc>
                        <a:defRPr/>
                      </a:pPr>
                      <a:r>
                        <a:rPr lang="en-US" sz="3099" b="1">
                          <a:solidFill>
                            <a:srgbClr val="160042"/>
                          </a:solidFill>
                          <a:latin typeface="Rasputin Bold"/>
                          <a:ea typeface="Rasputin Bold"/>
                          <a:cs typeface="Rasputin Bold"/>
                          <a:sym typeface="Rasputin Bold"/>
                        </a:rPr>
                        <a:t>0.97</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tc>
                  <a:txBody>
                    <a:bodyPr/>
                    <a:lstStyle/>
                    <a:p>
                      <a:pPr algn="ctr">
                        <a:lnSpc>
                          <a:spcPts val="4339"/>
                        </a:lnSpc>
                        <a:defRPr/>
                      </a:pPr>
                      <a:r>
                        <a:rPr lang="en-US" sz="3099">
                          <a:solidFill>
                            <a:srgbClr val="160042"/>
                          </a:solidFill>
                          <a:latin typeface="Rasputin"/>
                          <a:ea typeface="Rasputin"/>
                          <a:cs typeface="Rasputin"/>
                          <a:sym typeface="Rasputin"/>
                        </a:rPr>
                        <a:t>0.97</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tc>
                  <a:txBody>
                    <a:bodyPr/>
                    <a:lstStyle/>
                    <a:p>
                      <a:pPr algn="ctr">
                        <a:lnSpc>
                          <a:spcPts val="4339"/>
                        </a:lnSpc>
                        <a:defRPr/>
                      </a:pPr>
                      <a:r>
                        <a:rPr lang="en-US" sz="3099">
                          <a:solidFill>
                            <a:srgbClr val="160042"/>
                          </a:solidFill>
                          <a:latin typeface="Rasputin"/>
                          <a:ea typeface="Rasputin"/>
                          <a:cs typeface="Rasputin"/>
                          <a:sym typeface="Rasputin"/>
                        </a:rPr>
                        <a:t>0.97</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tc>
                  <a:txBody>
                    <a:bodyPr/>
                    <a:lstStyle/>
                    <a:p>
                      <a:pPr algn="ctr">
                        <a:lnSpc>
                          <a:spcPts val="4339"/>
                        </a:lnSpc>
                        <a:defRPr/>
                      </a:pPr>
                      <a:r>
                        <a:rPr lang="en-US" sz="3099">
                          <a:solidFill>
                            <a:srgbClr val="160042"/>
                          </a:solidFill>
                          <a:latin typeface="Rasputin"/>
                          <a:ea typeface="Rasputin"/>
                          <a:cs typeface="Rasputin"/>
                          <a:sym typeface="Rasputin"/>
                        </a:rPr>
                        <a:t>0.97</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extLst>
                  <a:ext uri="{0D108BD9-81ED-4DB2-BD59-A6C34878D82A}">
                    <a16:rowId xmlns:a16="http://schemas.microsoft.com/office/drawing/2014/main" val="10002"/>
                  </a:ext>
                </a:extLst>
              </a:tr>
              <a:tr h="1438190">
                <a:tc>
                  <a:txBody>
                    <a:bodyPr/>
                    <a:lstStyle/>
                    <a:p>
                      <a:pPr algn="ctr">
                        <a:lnSpc>
                          <a:spcPts val="4173"/>
                        </a:lnSpc>
                        <a:defRPr/>
                      </a:pPr>
                      <a:r>
                        <a:rPr lang="en-US" sz="2980" b="1">
                          <a:solidFill>
                            <a:srgbClr val="FCFFFA"/>
                          </a:solidFill>
                          <a:latin typeface="Rasputin Bold"/>
                          <a:ea typeface="Rasputin Bold"/>
                          <a:cs typeface="Rasputin Bold"/>
                          <a:sym typeface="Rasputin Bold"/>
                        </a:rPr>
                        <a:t>64/20</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5F1560"/>
                    </a:solidFill>
                  </a:tcPr>
                </a:tc>
                <a:tc>
                  <a:txBody>
                    <a:bodyPr/>
                    <a:lstStyle/>
                    <a:p>
                      <a:pPr algn="ctr">
                        <a:lnSpc>
                          <a:spcPts val="4339"/>
                        </a:lnSpc>
                        <a:defRPr/>
                      </a:pPr>
                      <a:r>
                        <a:rPr lang="en-US" sz="3099">
                          <a:solidFill>
                            <a:srgbClr val="160042"/>
                          </a:solidFill>
                          <a:latin typeface="Rasputin"/>
                          <a:ea typeface="Rasputin"/>
                          <a:cs typeface="Rasputin"/>
                          <a:sym typeface="Rasputin"/>
                        </a:rPr>
                        <a:t>0.94</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tc>
                  <a:txBody>
                    <a:bodyPr/>
                    <a:lstStyle/>
                    <a:p>
                      <a:pPr algn="ctr">
                        <a:lnSpc>
                          <a:spcPts val="4339"/>
                        </a:lnSpc>
                        <a:defRPr/>
                      </a:pPr>
                      <a:r>
                        <a:rPr lang="en-US" sz="3099">
                          <a:solidFill>
                            <a:srgbClr val="160042"/>
                          </a:solidFill>
                          <a:latin typeface="Rasputin"/>
                          <a:ea typeface="Rasputin"/>
                          <a:cs typeface="Rasputin"/>
                          <a:sym typeface="Rasputin"/>
                        </a:rPr>
                        <a:t>0.94</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tc>
                  <a:txBody>
                    <a:bodyPr/>
                    <a:lstStyle/>
                    <a:p>
                      <a:pPr algn="ctr">
                        <a:lnSpc>
                          <a:spcPts val="4339"/>
                        </a:lnSpc>
                        <a:defRPr/>
                      </a:pPr>
                      <a:r>
                        <a:rPr lang="en-US" sz="3099">
                          <a:solidFill>
                            <a:srgbClr val="160042"/>
                          </a:solidFill>
                          <a:latin typeface="Rasputin"/>
                          <a:ea typeface="Rasputin"/>
                          <a:cs typeface="Rasputin"/>
                          <a:sym typeface="Rasputin"/>
                        </a:rPr>
                        <a:t>0.94</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tc>
                  <a:txBody>
                    <a:bodyPr/>
                    <a:lstStyle/>
                    <a:p>
                      <a:pPr algn="ctr">
                        <a:lnSpc>
                          <a:spcPts val="4339"/>
                        </a:lnSpc>
                        <a:defRPr/>
                      </a:pPr>
                      <a:r>
                        <a:rPr lang="en-US" sz="3099">
                          <a:solidFill>
                            <a:srgbClr val="160042"/>
                          </a:solidFill>
                          <a:latin typeface="Rasputin"/>
                          <a:ea typeface="Rasputin"/>
                          <a:cs typeface="Rasputin"/>
                          <a:sym typeface="Rasputin"/>
                        </a:rPr>
                        <a:t>0.94</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extLst>
                  <a:ext uri="{0D108BD9-81ED-4DB2-BD59-A6C34878D82A}">
                    <a16:rowId xmlns:a16="http://schemas.microsoft.com/office/drawing/2014/main" val="10003"/>
                  </a:ext>
                </a:extLst>
              </a:tr>
            </a:tbl>
          </a:graphicData>
        </a:graphic>
      </p:graphicFrame>
      <p:grpSp>
        <p:nvGrpSpPr>
          <p:cNvPr id="10" name="Group 10"/>
          <p:cNvGrpSpPr/>
          <p:nvPr/>
        </p:nvGrpSpPr>
        <p:grpSpPr>
          <a:xfrm>
            <a:off x="249655" y="1456658"/>
            <a:ext cx="8778629" cy="1621024"/>
            <a:chOff x="0" y="0"/>
            <a:chExt cx="11704839" cy="2161366"/>
          </a:xfrm>
        </p:grpSpPr>
        <p:grpSp>
          <p:nvGrpSpPr>
            <p:cNvPr id="11" name="Group 11"/>
            <p:cNvGrpSpPr/>
            <p:nvPr/>
          </p:nvGrpSpPr>
          <p:grpSpPr>
            <a:xfrm>
              <a:off x="0" y="0"/>
              <a:ext cx="11704839" cy="2161366"/>
              <a:chOff x="0" y="0"/>
              <a:chExt cx="2176338" cy="401873"/>
            </a:xfrm>
          </p:grpSpPr>
          <p:sp>
            <p:nvSpPr>
              <p:cNvPr id="12" name="Freeform 12"/>
              <p:cNvSpPr/>
              <p:nvPr/>
            </p:nvSpPr>
            <p:spPr>
              <a:xfrm>
                <a:off x="0" y="0"/>
                <a:ext cx="2176338" cy="401873"/>
              </a:xfrm>
              <a:custGeom>
                <a:avLst/>
                <a:gdLst/>
                <a:ahLst/>
                <a:cxnLst/>
                <a:rect l="l" t="t" r="r" b="b"/>
                <a:pathLst>
                  <a:path w="2176338" h="401873">
                    <a:moveTo>
                      <a:pt x="0" y="0"/>
                    </a:moveTo>
                    <a:lnTo>
                      <a:pt x="2176338" y="0"/>
                    </a:lnTo>
                    <a:lnTo>
                      <a:pt x="2176338" y="401873"/>
                    </a:lnTo>
                    <a:lnTo>
                      <a:pt x="0" y="401873"/>
                    </a:lnTo>
                    <a:close/>
                  </a:path>
                </a:pathLst>
              </a:custGeom>
              <a:solidFill>
                <a:srgbClr val="0F5230"/>
              </a:solidFill>
              <a:ln cap="sq">
                <a:noFill/>
                <a:prstDash val="solid"/>
                <a:miter/>
              </a:ln>
            </p:spPr>
          </p:sp>
          <p:sp>
            <p:nvSpPr>
              <p:cNvPr id="13" name="TextBox 13"/>
              <p:cNvSpPr txBox="1"/>
              <p:nvPr/>
            </p:nvSpPr>
            <p:spPr>
              <a:xfrm>
                <a:off x="0" y="-38100"/>
                <a:ext cx="2176338" cy="439973"/>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220120" y="196558"/>
              <a:ext cx="11264599" cy="1558699"/>
            </a:xfrm>
            <a:prstGeom prst="rect">
              <a:avLst/>
            </a:prstGeom>
          </p:spPr>
          <p:txBody>
            <a:bodyPr lIns="0" tIns="0" rIns="0" bIns="0" rtlCol="0" anchor="t">
              <a:spAutoFit/>
            </a:bodyPr>
            <a:lstStyle/>
            <a:p>
              <a:pPr marL="0" lvl="0" indent="0" algn="ctr">
                <a:lnSpc>
                  <a:spcPts val="10039"/>
                </a:lnSpc>
                <a:spcBef>
                  <a:spcPct val="0"/>
                </a:spcBef>
              </a:pPr>
              <a:r>
                <a:rPr lang="en-US" sz="6692" b="1">
                  <a:solidFill>
                    <a:srgbClr val="FCFFFA"/>
                  </a:solidFill>
                  <a:latin typeface="Rasputin Bold"/>
                  <a:ea typeface="Rasputin Bold"/>
                  <a:cs typeface="Rasputin Bold"/>
                  <a:sym typeface="Rasputin Bold"/>
                </a:rPr>
                <a:t>VGG16 ASL</a:t>
              </a:r>
            </a:p>
          </p:txBody>
        </p:sp>
      </p:grpSp>
      <p:graphicFrame>
        <p:nvGraphicFramePr>
          <p:cNvPr id="15" name="Table 15"/>
          <p:cNvGraphicFramePr>
            <a:graphicFrameLocks noGrp="1"/>
          </p:cNvGraphicFramePr>
          <p:nvPr/>
        </p:nvGraphicFramePr>
        <p:xfrm>
          <a:off x="249655" y="3136418"/>
          <a:ext cx="8778630" cy="5760280"/>
        </p:xfrm>
        <a:graphic>
          <a:graphicData uri="http://schemas.openxmlformats.org/drawingml/2006/table">
            <a:tbl>
              <a:tblPr/>
              <a:tblGrid>
                <a:gridCol w="1755726">
                  <a:extLst>
                    <a:ext uri="{9D8B030D-6E8A-4147-A177-3AD203B41FA5}">
                      <a16:colId xmlns:a16="http://schemas.microsoft.com/office/drawing/2014/main" val="20000"/>
                    </a:ext>
                  </a:extLst>
                </a:gridCol>
                <a:gridCol w="1755726">
                  <a:extLst>
                    <a:ext uri="{9D8B030D-6E8A-4147-A177-3AD203B41FA5}">
                      <a16:colId xmlns:a16="http://schemas.microsoft.com/office/drawing/2014/main" val="20001"/>
                    </a:ext>
                  </a:extLst>
                </a:gridCol>
                <a:gridCol w="1755726">
                  <a:extLst>
                    <a:ext uri="{9D8B030D-6E8A-4147-A177-3AD203B41FA5}">
                      <a16:colId xmlns:a16="http://schemas.microsoft.com/office/drawing/2014/main" val="20002"/>
                    </a:ext>
                  </a:extLst>
                </a:gridCol>
                <a:gridCol w="1755726">
                  <a:extLst>
                    <a:ext uri="{9D8B030D-6E8A-4147-A177-3AD203B41FA5}">
                      <a16:colId xmlns:a16="http://schemas.microsoft.com/office/drawing/2014/main" val="20003"/>
                    </a:ext>
                  </a:extLst>
                </a:gridCol>
                <a:gridCol w="1755726">
                  <a:extLst>
                    <a:ext uri="{9D8B030D-6E8A-4147-A177-3AD203B41FA5}">
                      <a16:colId xmlns:a16="http://schemas.microsoft.com/office/drawing/2014/main" val="20004"/>
                    </a:ext>
                  </a:extLst>
                </a:gridCol>
              </a:tblGrid>
              <a:tr h="1440070">
                <a:tc>
                  <a:txBody>
                    <a:bodyPr/>
                    <a:lstStyle/>
                    <a:p>
                      <a:pPr algn="ctr">
                        <a:lnSpc>
                          <a:spcPts val="3429"/>
                        </a:lnSpc>
                        <a:defRPr/>
                      </a:pPr>
                      <a:r>
                        <a:rPr lang="en-US" sz="2449" b="1">
                          <a:solidFill>
                            <a:srgbClr val="FCFFFA"/>
                          </a:solidFill>
                          <a:latin typeface="Rasputin Bold"/>
                          <a:ea typeface="Rasputin Bold"/>
                          <a:cs typeface="Rasputin Bold"/>
                          <a:sym typeface="Rasputin Bold"/>
                        </a:rPr>
                        <a:t>Batch/</a:t>
                      </a:r>
                      <a:endParaRPr lang="en-US" sz="1100"/>
                    </a:p>
                    <a:p>
                      <a:pPr algn="ctr">
                        <a:lnSpc>
                          <a:spcPts val="3429"/>
                        </a:lnSpc>
                      </a:pPr>
                      <a:r>
                        <a:rPr lang="en-US" sz="2449" b="1">
                          <a:solidFill>
                            <a:srgbClr val="FCFFFA"/>
                          </a:solidFill>
                          <a:latin typeface="Rasputin Bold"/>
                          <a:ea typeface="Rasputin Bold"/>
                          <a:cs typeface="Rasputin Bold"/>
                          <a:sym typeface="Rasputin Bold"/>
                        </a:rPr>
                        <a:t>Epochs</a:t>
                      </a:r>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0F5230"/>
                    </a:solidFill>
                  </a:tcPr>
                </a:tc>
                <a:tc>
                  <a:txBody>
                    <a:bodyPr/>
                    <a:lstStyle/>
                    <a:p>
                      <a:pPr algn="ctr">
                        <a:lnSpc>
                          <a:spcPts val="2563"/>
                        </a:lnSpc>
                        <a:defRPr/>
                      </a:pPr>
                      <a:r>
                        <a:rPr lang="en-US" sz="1830" b="1">
                          <a:solidFill>
                            <a:srgbClr val="FCFFFA"/>
                          </a:solidFill>
                          <a:latin typeface="Rasputin Bold"/>
                          <a:ea typeface="Rasputin Bold"/>
                          <a:cs typeface="Rasputin Bold"/>
                          <a:sym typeface="Rasputin Bold"/>
                        </a:rPr>
                        <a:t>Accuracy</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0F5230"/>
                    </a:solidFill>
                  </a:tcPr>
                </a:tc>
                <a:tc>
                  <a:txBody>
                    <a:bodyPr/>
                    <a:lstStyle/>
                    <a:p>
                      <a:pPr algn="ctr">
                        <a:lnSpc>
                          <a:spcPts val="2712"/>
                        </a:lnSpc>
                        <a:defRPr/>
                      </a:pPr>
                      <a:r>
                        <a:rPr lang="en-US" sz="1937" b="1">
                          <a:solidFill>
                            <a:srgbClr val="FCFFFA"/>
                          </a:solidFill>
                          <a:latin typeface="Rasputin Bold"/>
                          <a:ea typeface="Rasputin Bold"/>
                          <a:cs typeface="Rasputin Bold"/>
                          <a:sym typeface="Rasputin Bold"/>
                        </a:rPr>
                        <a:t>Precision</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0F5230"/>
                    </a:solidFill>
                  </a:tcPr>
                </a:tc>
                <a:tc>
                  <a:txBody>
                    <a:bodyPr/>
                    <a:lstStyle/>
                    <a:p>
                      <a:pPr algn="ctr">
                        <a:lnSpc>
                          <a:spcPts val="3569"/>
                        </a:lnSpc>
                        <a:defRPr/>
                      </a:pPr>
                      <a:r>
                        <a:rPr lang="en-US" sz="2549" b="1">
                          <a:solidFill>
                            <a:srgbClr val="FCFFFA"/>
                          </a:solidFill>
                          <a:latin typeface="Rasputin Bold"/>
                          <a:ea typeface="Rasputin Bold"/>
                          <a:cs typeface="Rasputin Bold"/>
                          <a:sym typeface="Rasputin Bold"/>
                        </a:rPr>
                        <a:t>Recall</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0F5230"/>
                    </a:solidFill>
                  </a:tcPr>
                </a:tc>
                <a:tc>
                  <a:txBody>
                    <a:bodyPr/>
                    <a:lstStyle/>
                    <a:p>
                      <a:pPr algn="ctr">
                        <a:lnSpc>
                          <a:spcPts val="3009"/>
                        </a:lnSpc>
                        <a:defRPr/>
                      </a:pPr>
                      <a:r>
                        <a:rPr lang="en-US" sz="2149" b="1">
                          <a:solidFill>
                            <a:srgbClr val="FCFFFA"/>
                          </a:solidFill>
                          <a:latin typeface="Rasputin Bold"/>
                          <a:ea typeface="Rasputin Bold"/>
                          <a:cs typeface="Rasputin Bold"/>
                          <a:sym typeface="Rasputin Bold"/>
                        </a:rPr>
                        <a:t>F1-score</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0F5230"/>
                    </a:solidFill>
                  </a:tcPr>
                </a:tc>
                <a:extLst>
                  <a:ext uri="{0D108BD9-81ED-4DB2-BD59-A6C34878D82A}">
                    <a16:rowId xmlns:a16="http://schemas.microsoft.com/office/drawing/2014/main" val="10000"/>
                  </a:ext>
                </a:extLst>
              </a:tr>
              <a:tr h="1440070">
                <a:tc>
                  <a:txBody>
                    <a:bodyPr/>
                    <a:lstStyle/>
                    <a:p>
                      <a:pPr algn="ctr">
                        <a:lnSpc>
                          <a:spcPts val="4313"/>
                        </a:lnSpc>
                        <a:defRPr/>
                      </a:pPr>
                      <a:r>
                        <a:rPr lang="en-US" sz="3080" b="1">
                          <a:solidFill>
                            <a:srgbClr val="FCFFFA"/>
                          </a:solidFill>
                          <a:latin typeface="Rasputin Bold"/>
                          <a:ea typeface="Rasputin Bold"/>
                          <a:cs typeface="Rasputin Bold"/>
                          <a:sym typeface="Rasputin Bold"/>
                        </a:rPr>
                        <a:t>16/10</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0F5230"/>
                    </a:solidFill>
                  </a:tcPr>
                </a:tc>
                <a:tc>
                  <a:txBody>
                    <a:bodyPr/>
                    <a:lstStyle/>
                    <a:p>
                      <a:pPr algn="ctr">
                        <a:lnSpc>
                          <a:spcPts val="4339"/>
                        </a:lnSpc>
                        <a:defRPr/>
                      </a:pPr>
                      <a:r>
                        <a:rPr lang="en-US" sz="3099">
                          <a:solidFill>
                            <a:srgbClr val="002915"/>
                          </a:solidFill>
                          <a:latin typeface="Rasputin"/>
                          <a:ea typeface="Rasputin"/>
                          <a:cs typeface="Rasputin"/>
                          <a:sym typeface="Rasputin"/>
                        </a:rPr>
                        <a:t>0.83</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tc>
                  <a:txBody>
                    <a:bodyPr/>
                    <a:lstStyle/>
                    <a:p>
                      <a:pPr algn="ctr">
                        <a:lnSpc>
                          <a:spcPts val="4339"/>
                        </a:lnSpc>
                        <a:defRPr/>
                      </a:pPr>
                      <a:r>
                        <a:rPr lang="en-US" sz="3099">
                          <a:solidFill>
                            <a:srgbClr val="002915"/>
                          </a:solidFill>
                          <a:latin typeface="Rasputin"/>
                          <a:ea typeface="Rasputin"/>
                          <a:cs typeface="Rasputin"/>
                          <a:sym typeface="Rasputin"/>
                        </a:rPr>
                        <a:t>0.85</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tc>
                  <a:txBody>
                    <a:bodyPr/>
                    <a:lstStyle/>
                    <a:p>
                      <a:pPr algn="ctr">
                        <a:lnSpc>
                          <a:spcPts val="4339"/>
                        </a:lnSpc>
                        <a:defRPr/>
                      </a:pPr>
                      <a:r>
                        <a:rPr lang="en-US" sz="3099">
                          <a:solidFill>
                            <a:srgbClr val="002915"/>
                          </a:solidFill>
                          <a:latin typeface="Rasputin"/>
                          <a:ea typeface="Rasputin"/>
                          <a:cs typeface="Rasputin"/>
                          <a:sym typeface="Rasputin"/>
                        </a:rPr>
                        <a:t>0.83</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tc>
                  <a:txBody>
                    <a:bodyPr/>
                    <a:lstStyle/>
                    <a:p>
                      <a:pPr algn="ctr">
                        <a:lnSpc>
                          <a:spcPts val="4339"/>
                        </a:lnSpc>
                        <a:defRPr/>
                      </a:pPr>
                      <a:r>
                        <a:rPr lang="en-US" sz="3099">
                          <a:solidFill>
                            <a:srgbClr val="002915"/>
                          </a:solidFill>
                          <a:latin typeface="Rasputin"/>
                          <a:ea typeface="Rasputin"/>
                          <a:cs typeface="Rasputin"/>
                          <a:sym typeface="Rasputin"/>
                        </a:rPr>
                        <a:t>0.83</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extLst>
                  <a:ext uri="{0D108BD9-81ED-4DB2-BD59-A6C34878D82A}">
                    <a16:rowId xmlns:a16="http://schemas.microsoft.com/office/drawing/2014/main" val="10001"/>
                  </a:ext>
                </a:extLst>
              </a:tr>
              <a:tr h="1440070">
                <a:tc>
                  <a:txBody>
                    <a:bodyPr/>
                    <a:lstStyle/>
                    <a:p>
                      <a:pPr algn="ctr">
                        <a:lnSpc>
                          <a:spcPts val="4313"/>
                        </a:lnSpc>
                        <a:defRPr/>
                      </a:pPr>
                      <a:r>
                        <a:rPr lang="en-US" sz="3080" b="1">
                          <a:solidFill>
                            <a:srgbClr val="FCFFFA"/>
                          </a:solidFill>
                          <a:latin typeface="Rasputin Bold"/>
                          <a:ea typeface="Rasputin Bold"/>
                          <a:cs typeface="Rasputin Bold"/>
                          <a:sym typeface="Rasputin Bold"/>
                        </a:rPr>
                        <a:t>32/15</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0F5230"/>
                    </a:solidFill>
                  </a:tcPr>
                </a:tc>
                <a:tc>
                  <a:txBody>
                    <a:bodyPr/>
                    <a:lstStyle/>
                    <a:p>
                      <a:pPr algn="ctr">
                        <a:lnSpc>
                          <a:spcPts val="4339"/>
                        </a:lnSpc>
                        <a:defRPr/>
                      </a:pPr>
                      <a:r>
                        <a:rPr lang="en-US" sz="3099">
                          <a:solidFill>
                            <a:srgbClr val="002915"/>
                          </a:solidFill>
                          <a:latin typeface="Rasputin"/>
                          <a:ea typeface="Rasputin"/>
                          <a:cs typeface="Rasputin"/>
                          <a:sym typeface="Rasputin"/>
                        </a:rPr>
                        <a:t>0.86</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tc>
                  <a:txBody>
                    <a:bodyPr/>
                    <a:lstStyle/>
                    <a:p>
                      <a:pPr algn="ctr">
                        <a:lnSpc>
                          <a:spcPts val="4339"/>
                        </a:lnSpc>
                        <a:defRPr/>
                      </a:pPr>
                      <a:r>
                        <a:rPr lang="en-US" sz="3099">
                          <a:solidFill>
                            <a:srgbClr val="002915"/>
                          </a:solidFill>
                          <a:latin typeface="Rasputin"/>
                          <a:ea typeface="Rasputin"/>
                          <a:cs typeface="Rasputin"/>
                          <a:sym typeface="Rasputin"/>
                        </a:rPr>
                        <a:t>0.87</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tc>
                  <a:txBody>
                    <a:bodyPr/>
                    <a:lstStyle/>
                    <a:p>
                      <a:pPr algn="ctr">
                        <a:lnSpc>
                          <a:spcPts val="4339"/>
                        </a:lnSpc>
                        <a:defRPr/>
                      </a:pPr>
                      <a:r>
                        <a:rPr lang="en-US" sz="3099">
                          <a:solidFill>
                            <a:srgbClr val="002915"/>
                          </a:solidFill>
                          <a:latin typeface="Rasputin"/>
                          <a:ea typeface="Rasputin"/>
                          <a:cs typeface="Rasputin"/>
                          <a:sym typeface="Rasputin"/>
                        </a:rPr>
                        <a:t>0.86</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tc>
                  <a:txBody>
                    <a:bodyPr/>
                    <a:lstStyle/>
                    <a:p>
                      <a:pPr algn="ctr">
                        <a:lnSpc>
                          <a:spcPts val="4339"/>
                        </a:lnSpc>
                        <a:defRPr/>
                      </a:pPr>
                      <a:r>
                        <a:rPr lang="en-US" sz="3099">
                          <a:solidFill>
                            <a:srgbClr val="002915"/>
                          </a:solidFill>
                          <a:latin typeface="Rasputin"/>
                          <a:ea typeface="Rasputin"/>
                          <a:cs typeface="Rasputin"/>
                          <a:sym typeface="Rasputin"/>
                        </a:rPr>
                        <a:t>0.86</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extLst>
                  <a:ext uri="{0D108BD9-81ED-4DB2-BD59-A6C34878D82A}">
                    <a16:rowId xmlns:a16="http://schemas.microsoft.com/office/drawing/2014/main" val="10002"/>
                  </a:ext>
                </a:extLst>
              </a:tr>
              <a:tr h="1440070">
                <a:tc>
                  <a:txBody>
                    <a:bodyPr/>
                    <a:lstStyle/>
                    <a:p>
                      <a:pPr algn="ctr">
                        <a:lnSpc>
                          <a:spcPts val="4173"/>
                        </a:lnSpc>
                        <a:defRPr/>
                      </a:pPr>
                      <a:r>
                        <a:rPr lang="en-US" sz="2980" b="1">
                          <a:solidFill>
                            <a:srgbClr val="FCFFFA"/>
                          </a:solidFill>
                          <a:latin typeface="Rasputin Bold"/>
                          <a:ea typeface="Rasputin Bold"/>
                          <a:cs typeface="Rasputin Bold"/>
                          <a:sym typeface="Rasputin Bold"/>
                        </a:rPr>
                        <a:t>64/20</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0F5230"/>
                    </a:solidFill>
                  </a:tcPr>
                </a:tc>
                <a:tc>
                  <a:txBody>
                    <a:bodyPr/>
                    <a:lstStyle/>
                    <a:p>
                      <a:pPr algn="ctr">
                        <a:lnSpc>
                          <a:spcPts val="4339"/>
                        </a:lnSpc>
                        <a:defRPr/>
                      </a:pPr>
                      <a:r>
                        <a:rPr lang="en-US" sz="3099" b="1">
                          <a:solidFill>
                            <a:srgbClr val="002915"/>
                          </a:solidFill>
                          <a:latin typeface="Rasputin Bold"/>
                          <a:ea typeface="Rasputin Bold"/>
                          <a:cs typeface="Rasputin Bold"/>
                          <a:sym typeface="Rasputin Bold"/>
                        </a:rPr>
                        <a:t>0.87</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tc>
                  <a:txBody>
                    <a:bodyPr/>
                    <a:lstStyle/>
                    <a:p>
                      <a:pPr algn="ctr">
                        <a:lnSpc>
                          <a:spcPts val="4339"/>
                        </a:lnSpc>
                        <a:defRPr/>
                      </a:pPr>
                      <a:r>
                        <a:rPr lang="en-US" sz="3099">
                          <a:solidFill>
                            <a:srgbClr val="002915"/>
                          </a:solidFill>
                          <a:latin typeface="Rasputin"/>
                          <a:ea typeface="Rasputin"/>
                          <a:cs typeface="Rasputin"/>
                          <a:sym typeface="Rasputin"/>
                        </a:rPr>
                        <a:t>0.88</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tc>
                  <a:txBody>
                    <a:bodyPr/>
                    <a:lstStyle/>
                    <a:p>
                      <a:pPr algn="ctr">
                        <a:lnSpc>
                          <a:spcPts val="4339"/>
                        </a:lnSpc>
                        <a:defRPr/>
                      </a:pPr>
                      <a:r>
                        <a:rPr lang="en-US" sz="3099">
                          <a:solidFill>
                            <a:srgbClr val="002915"/>
                          </a:solidFill>
                          <a:latin typeface="Rasputin"/>
                          <a:ea typeface="Rasputin"/>
                          <a:cs typeface="Rasputin"/>
                          <a:sym typeface="Rasputin"/>
                        </a:rPr>
                        <a:t>0.87</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tc>
                  <a:txBody>
                    <a:bodyPr/>
                    <a:lstStyle/>
                    <a:p>
                      <a:pPr algn="ctr">
                        <a:lnSpc>
                          <a:spcPts val="4339"/>
                        </a:lnSpc>
                        <a:defRPr/>
                      </a:pPr>
                      <a:r>
                        <a:rPr lang="en-US" sz="3099">
                          <a:solidFill>
                            <a:srgbClr val="002915"/>
                          </a:solidFill>
                          <a:latin typeface="Rasputin"/>
                          <a:ea typeface="Rasputin"/>
                          <a:cs typeface="Rasputin"/>
                          <a:sym typeface="Rasputin"/>
                        </a:rPr>
                        <a:t>0.86</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extLst>
                  <a:ext uri="{0D108BD9-81ED-4DB2-BD59-A6C34878D82A}">
                    <a16:rowId xmlns:a16="http://schemas.microsoft.com/office/drawing/2014/main" val="10003"/>
                  </a:ext>
                </a:extLst>
              </a:tr>
            </a:tbl>
          </a:graphicData>
        </a:graphic>
      </p:graphicFrame>
      <p:grpSp>
        <p:nvGrpSpPr>
          <p:cNvPr id="16" name="Group 16"/>
          <p:cNvGrpSpPr/>
          <p:nvPr/>
        </p:nvGrpSpPr>
        <p:grpSpPr>
          <a:xfrm>
            <a:off x="0" y="9564357"/>
            <a:ext cx="19430051" cy="585880"/>
            <a:chOff x="0" y="0"/>
            <a:chExt cx="25906735" cy="781173"/>
          </a:xfrm>
        </p:grpSpPr>
        <p:grpSp>
          <p:nvGrpSpPr>
            <p:cNvPr id="17" name="Group 17"/>
            <p:cNvGrpSpPr/>
            <p:nvPr/>
          </p:nvGrpSpPr>
          <p:grpSpPr>
            <a:xfrm>
              <a:off x="0" y="0"/>
              <a:ext cx="25906735" cy="781173"/>
              <a:chOff x="0" y="0"/>
              <a:chExt cx="4576633" cy="138000"/>
            </a:xfrm>
          </p:grpSpPr>
          <p:sp>
            <p:nvSpPr>
              <p:cNvPr id="18" name="Freeform 18"/>
              <p:cNvSpPr/>
              <p:nvPr/>
            </p:nvSpPr>
            <p:spPr>
              <a:xfrm>
                <a:off x="0" y="0"/>
                <a:ext cx="4576633" cy="138001"/>
              </a:xfrm>
              <a:custGeom>
                <a:avLst/>
                <a:gdLst/>
                <a:ahLst/>
                <a:cxnLst/>
                <a:rect l="l" t="t" r="r" b="b"/>
                <a:pathLst>
                  <a:path w="4576633" h="138001">
                    <a:moveTo>
                      <a:pt x="0" y="0"/>
                    </a:moveTo>
                    <a:lnTo>
                      <a:pt x="4576633" y="0"/>
                    </a:lnTo>
                    <a:lnTo>
                      <a:pt x="4576633" y="138001"/>
                    </a:lnTo>
                    <a:lnTo>
                      <a:pt x="0" y="138001"/>
                    </a:lnTo>
                    <a:close/>
                  </a:path>
                </a:pathLst>
              </a:custGeom>
              <a:solidFill>
                <a:srgbClr val="FFFFFF"/>
              </a:solidFill>
            </p:spPr>
          </p:sp>
          <p:sp>
            <p:nvSpPr>
              <p:cNvPr id="19" name="TextBox 19"/>
              <p:cNvSpPr txBox="1"/>
              <p:nvPr/>
            </p:nvSpPr>
            <p:spPr>
              <a:xfrm>
                <a:off x="0" y="-38100"/>
                <a:ext cx="4576633" cy="17610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421650" y="-9293"/>
              <a:ext cx="24239128" cy="714035"/>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Results</a:t>
              </a:r>
            </a:p>
          </p:txBody>
        </p:sp>
      </p:grpSp>
      <p:sp>
        <p:nvSpPr>
          <p:cNvPr id="21" name="TextBox 21"/>
          <p:cNvSpPr txBox="1"/>
          <p:nvPr/>
        </p:nvSpPr>
        <p:spPr>
          <a:xfrm>
            <a:off x="17482246" y="9448690"/>
            <a:ext cx="684689" cy="693421"/>
          </a:xfrm>
          <a:prstGeom prst="rect">
            <a:avLst/>
          </a:prstGeom>
        </p:spPr>
        <p:txBody>
          <a:bodyPr lIns="0" tIns="0" rIns="0" bIns="0" rtlCol="0" anchor="t">
            <a:spAutoFit/>
          </a:bodyPr>
          <a:lstStyle/>
          <a:p>
            <a:pPr algn="ctr">
              <a:lnSpc>
                <a:spcPts val="5699"/>
              </a:lnSpc>
              <a:spcBef>
                <a:spcPct val="0"/>
              </a:spcBef>
            </a:pPr>
            <a:r>
              <a:rPr lang="en-US" sz="3799">
                <a:solidFill>
                  <a:srgbClr val="000000"/>
                </a:solidFill>
                <a:latin typeface="Rasputin"/>
                <a:ea typeface="Rasputin"/>
                <a:cs typeface="Rasputin"/>
                <a:sym typeface="Rasputin"/>
              </a:rPr>
              <a:t>35</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rgbClr val="3A8047">
                <a:alpha val="100000"/>
              </a:srgbClr>
            </a:gs>
            <a:gs pos="100000">
              <a:srgbClr val="43A650">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16209">
            <a:off x="-890667" y="4921459"/>
            <a:ext cx="8901994" cy="10457555"/>
          </a:xfrm>
          <a:custGeom>
            <a:avLst/>
            <a:gdLst/>
            <a:ahLst/>
            <a:cxnLst/>
            <a:rect l="l" t="t" r="r" b="b"/>
            <a:pathLst>
              <a:path w="8901994" h="10457555">
                <a:moveTo>
                  <a:pt x="0" y="0"/>
                </a:moveTo>
                <a:lnTo>
                  <a:pt x="8901993" y="0"/>
                </a:lnTo>
                <a:lnTo>
                  <a:pt x="8901993" y="10457555"/>
                </a:lnTo>
                <a:lnTo>
                  <a:pt x="0" y="10457555"/>
                </a:lnTo>
                <a:lnTo>
                  <a:pt x="0" y="0"/>
                </a:lnTo>
                <a:close/>
              </a:path>
            </a:pathLst>
          </a:custGeom>
          <a:blipFill>
            <a:blip r:embed="rId2">
              <a:alphaModFix amt="56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9564357"/>
            <a:ext cx="19430051" cy="585880"/>
            <a:chOff x="0" y="0"/>
            <a:chExt cx="25906735" cy="781173"/>
          </a:xfrm>
        </p:grpSpPr>
        <p:grpSp>
          <p:nvGrpSpPr>
            <p:cNvPr id="4" name="Group 4"/>
            <p:cNvGrpSpPr/>
            <p:nvPr/>
          </p:nvGrpSpPr>
          <p:grpSpPr>
            <a:xfrm>
              <a:off x="0" y="0"/>
              <a:ext cx="25906735" cy="781173"/>
              <a:chOff x="0" y="0"/>
              <a:chExt cx="4576633" cy="138000"/>
            </a:xfrm>
          </p:grpSpPr>
          <p:sp>
            <p:nvSpPr>
              <p:cNvPr id="5" name="Freeform 5"/>
              <p:cNvSpPr/>
              <p:nvPr/>
            </p:nvSpPr>
            <p:spPr>
              <a:xfrm>
                <a:off x="0" y="0"/>
                <a:ext cx="4576633" cy="138001"/>
              </a:xfrm>
              <a:custGeom>
                <a:avLst/>
                <a:gdLst/>
                <a:ahLst/>
                <a:cxnLst/>
                <a:rect l="l" t="t" r="r" b="b"/>
                <a:pathLst>
                  <a:path w="4576633" h="138001">
                    <a:moveTo>
                      <a:pt x="0" y="0"/>
                    </a:moveTo>
                    <a:lnTo>
                      <a:pt x="4576633" y="0"/>
                    </a:lnTo>
                    <a:lnTo>
                      <a:pt x="4576633" y="138001"/>
                    </a:lnTo>
                    <a:lnTo>
                      <a:pt x="0" y="138001"/>
                    </a:lnTo>
                    <a:close/>
                  </a:path>
                </a:pathLst>
              </a:custGeom>
              <a:solidFill>
                <a:srgbClr val="FFFFFF"/>
              </a:solidFill>
            </p:spPr>
          </p:sp>
          <p:sp>
            <p:nvSpPr>
              <p:cNvPr id="6" name="TextBox 6"/>
              <p:cNvSpPr txBox="1"/>
              <p:nvPr/>
            </p:nvSpPr>
            <p:spPr>
              <a:xfrm>
                <a:off x="0" y="-38100"/>
                <a:ext cx="4576633" cy="1761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421650" y="-9293"/>
              <a:ext cx="24239128" cy="714035"/>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Results</a:t>
              </a:r>
            </a:p>
          </p:txBody>
        </p:sp>
      </p:grpSp>
      <p:sp>
        <p:nvSpPr>
          <p:cNvPr id="8" name="Freeform 8"/>
          <p:cNvSpPr/>
          <p:nvPr/>
        </p:nvSpPr>
        <p:spPr>
          <a:xfrm rot="8862409">
            <a:off x="11443547" y="-3756415"/>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2">
              <a:alphaModFix amt="56000"/>
              <a:extLst>
                <a:ext uri="{96DAC541-7B7A-43D3-8B79-37D633B846F1}">
                  <asvg:svgBlip xmlns:asvg="http://schemas.microsoft.com/office/drawing/2016/SVG/main" r:embed="rId3"/>
                </a:ext>
              </a:extLst>
            </a:blip>
            <a:stretch>
              <a:fillRect/>
            </a:stretch>
          </a:blipFill>
        </p:spPr>
      </p:sp>
      <p:sp>
        <p:nvSpPr>
          <p:cNvPr id="9" name="Freeform 9"/>
          <p:cNvSpPr/>
          <p:nvPr/>
        </p:nvSpPr>
        <p:spPr>
          <a:xfrm>
            <a:off x="482144" y="817242"/>
            <a:ext cx="8291360" cy="8441058"/>
          </a:xfrm>
          <a:custGeom>
            <a:avLst/>
            <a:gdLst/>
            <a:ahLst/>
            <a:cxnLst/>
            <a:rect l="l" t="t" r="r" b="b"/>
            <a:pathLst>
              <a:path w="8291360" h="8441058">
                <a:moveTo>
                  <a:pt x="0" y="0"/>
                </a:moveTo>
                <a:lnTo>
                  <a:pt x="8291360" y="0"/>
                </a:lnTo>
                <a:lnTo>
                  <a:pt x="8291360" y="8441058"/>
                </a:lnTo>
                <a:lnTo>
                  <a:pt x="0" y="8441058"/>
                </a:lnTo>
                <a:lnTo>
                  <a:pt x="0" y="0"/>
                </a:lnTo>
                <a:close/>
              </a:path>
            </a:pathLst>
          </a:custGeom>
          <a:blipFill>
            <a:blip r:embed="rId4"/>
            <a:stretch>
              <a:fillRect r="-22255"/>
            </a:stretch>
          </a:blipFill>
        </p:spPr>
      </p:sp>
      <p:sp>
        <p:nvSpPr>
          <p:cNvPr id="10" name="Freeform 10"/>
          <p:cNvSpPr/>
          <p:nvPr/>
        </p:nvSpPr>
        <p:spPr>
          <a:xfrm>
            <a:off x="9427494" y="784835"/>
            <a:ext cx="8378361" cy="8473465"/>
          </a:xfrm>
          <a:custGeom>
            <a:avLst/>
            <a:gdLst/>
            <a:ahLst/>
            <a:cxnLst/>
            <a:rect l="l" t="t" r="r" b="b"/>
            <a:pathLst>
              <a:path w="8378361" h="8473465">
                <a:moveTo>
                  <a:pt x="0" y="0"/>
                </a:moveTo>
                <a:lnTo>
                  <a:pt x="8378362" y="0"/>
                </a:lnTo>
                <a:lnTo>
                  <a:pt x="8378362" y="8473465"/>
                </a:lnTo>
                <a:lnTo>
                  <a:pt x="0" y="8473465"/>
                </a:lnTo>
                <a:lnTo>
                  <a:pt x="0" y="0"/>
                </a:lnTo>
                <a:close/>
              </a:path>
            </a:pathLst>
          </a:custGeom>
          <a:blipFill>
            <a:blip r:embed="rId5"/>
            <a:stretch>
              <a:fillRect r="-21450"/>
            </a:stretch>
          </a:blipFill>
        </p:spPr>
      </p:sp>
      <p:sp>
        <p:nvSpPr>
          <p:cNvPr id="11" name="TextBox 11"/>
          <p:cNvSpPr txBox="1"/>
          <p:nvPr/>
        </p:nvSpPr>
        <p:spPr>
          <a:xfrm>
            <a:off x="1419004" y="5408"/>
            <a:ext cx="6417641" cy="723834"/>
          </a:xfrm>
          <a:prstGeom prst="rect">
            <a:avLst/>
          </a:prstGeom>
        </p:spPr>
        <p:txBody>
          <a:bodyPr lIns="0" tIns="0" rIns="0" bIns="0" rtlCol="0" anchor="t">
            <a:spAutoFit/>
          </a:bodyPr>
          <a:lstStyle/>
          <a:p>
            <a:pPr marL="0" lvl="0" indent="0" algn="ctr">
              <a:lnSpc>
                <a:spcPts val="5999"/>
              </a:lnSpc>
              <a:spcBef>
                <a:spcPct val="0"/>
              </a:spcBef>
            </a:pPr>
            <a:r>
              <a:rPr lang="en-US" sz="3999" b="1">
                <a:solidFill>
                  <a:srgbClr val="FCFFFA"/>
                </a:solidFill>
                <a:latin typeface="Rasputin Bold"/>
                <a:ea typeface="Rasputin Bold"/>
                <a:cs typeface="Rasputin Bold"/>
                <a:sym typeface="Rasputin Bold"/>
              </a:rPr>
              <a:t>VGG16 - ASL - 64 - 20</a:t>
            </a:r>
          </a:p>
        </p:txBody>
      </p:sp>
      <p:sp>
        <p:nvSpPr>
          <p:cNvPr id="12" name="TextBox 12"/>
          <p:cNvSpPr txBox="1"/>
          <p:nvPr/>
        </p:nvSpPr>
        <p:spPr>
          <a:xfrm>
            <a:off x="9640433" y="5408"/>
            <a:ext cx="7952485" cy="723834"/>
          </a:xfrm>
          <a:prstGeom prst="rect">
            <a:avLst/>
          </a:prstGeom>
        </p:spPr>
        <p:txBody>
          <a:bodyPr lIns="0" tIns="0" rIns="0" bIns="0" rtlCol="0" anchor="t">
            <a:spAutoFit/>
          </a:bodyPr>
          <a:lstStyle/>
          <a:p>
            <a:pPr marL="0" lvl="0" indent="0" algn="ctr">
              <a:lnSpc>
                <a:spcPts val="5999"/>
              </a:lnSpc>
              <a:spcBef>
                <a:spcPct val="0"/>
              </a:spcBef>
            </a:pPr>
            <a:r>
              <a:rPr lang="en-US" sz="3999" b="1">
                <a:solidFill>
                  <a:srgbClr val="FCFFFA"/>
                </a:solidFill>
                <a:latin typeface="Rasputin Bold"/>
                <a:ea typeface="Rasputin Bold"/>
                <a:cs typeface="Rasputin Bold"/>
                <a:sym typeface="Rasputin Bold"/>
              </a:rPr>
              <a:t>VGG19 - ASL- 32 - 15</a:t>
            </a:r>
          </a:p>
        </p:txBody>
      </p:sp>
      <p:sp>
        <p:nvSpPr>
          <p:cNvPr id="13" name="TextBox 13"/>
          <p:cNvSpPr txBox="1"/>
          <p:nvPr/>
        </p:nvSpPr>
        <p:spPr>
          <a:xfrm>
            <a:off x="17483198" y="9448690"/>
            <a:ext cx="682784" cy="693421"/>
          </a:xfrm>
          <a:prstGeom prst="rect">
            <a:avLst/>
          </a:prstGeom>
        </p:spPr>
        <p:txBody>
          <a:bodyPr lIns="0" tIns="0" rIns="0" bIns="0" rtlCol="0" anchor="t">
            <a:spAutoFit/>
          </a:bodyPr>
          <a:lstStyle/>
          <a:p>
            <a:pPr algn="ctr">
              <a:lnSpc>
                <a:spcPts val="5699"/>
              </a:lnSpc>
              <a:spcBef>
                <a:spcPct val="0"/>
              </a:spcBef>
            </a:pPr>
            <a:r>
              <a:rPr lang="en-US" sz="3799">
                <a:solidFill>
                  <a:srgbClr val="000000"/>
                </a:solidFill>
                <a:latin typeface="Rasputin"/>
                <a:ea typeface="Rasputin"/>
                <a:cs typeface="Rasputin"/>
                <a:sym typeface="Rasputin"/>
              </a:rPr>
              <a:t>36</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rgbClr val="3A8047">
                <a:alpha val="100000"/>
              </a:srgbClr>
            </a:gs>
            <a:gs pos="100000">
              <a:srgbClr val="43A650">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16209">
            <a:off x="-890667" y="4921459"/>
            <a:ext cx="8901994" cy="10457555"/>
          </a:xfrm>
          <a:custGeom>
            <a:avLst/>
            <a:gdLst/>
            <a:ahLst/>
            <a:cxnLst/>
            <a:rect l="l" t="t" r="r" b="b"/>
            <a:pathLst>
              <a:path w="8901994" h="10457555">
                <a:moveTo>
                  <a:pt x="0" y="0"/>
                </a:moveTo>
                <a:lnTo>
                  <a:pt x="8901993" y="0"/>
                </a:lnTo>
                <a:lnTo>
                  <a:pt x="8901993" y="10457555"/>
                </a:lnTo>
                <a:lnTo>
                  <a:pt x="0" y="10457555"/>
                </a:lnTo>
                <a:lnTo>
                  <a:pt x="0" y="0"/>
                </a:lnTo>
                <a:close/>
              </a:path>
            </a:pathLst>
          </a:custGeom>
          <a:blipFill>
            <a:blip r:embed="rId2">
              <a:alphaModFix amt="56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9564357"/>
            <a:ext cx="19430051" cy="585880"/>
            <a:chOff x="0" y="0"/>
            <a:chExt cx="25906735" cy="781173"/>
          </a:xfrm>
        </p:grpSpPr>
        <p:grpSp>
          <p:nvGrpSpPr>
            <p:cNvPr id="4" name="Group 4"/>
            <p:cNvGrpSpPr/>
            <p:nvPr/>
          </p:nvGrpSpPr>
          <p:grpSpPr>
            <a:xfrm>
              <a:off x="0" y="0"/>
              <a:ext cx="25906735" cy="781173"/>
              <a:chOff x="0" y="0"/>
              <a:chExt cx="4576633" cy="138000"/>
            </a:xfrm>
          </p:grpSpPr>
          <p:sp>
            <p:nvSpPr>
              <p:cNvPr id="5" name="Freeform 5"/>
              <p:cNvSpPr/>
              <p:nvPr/>
            </p:nvSpPr>
            <p:spPr>
              <a:xfrm>
                <a:off x="0" y="0"/>
                <a:ext cx="4576633" cy="138001"/>
              </a:xfrm>
              <a:custGeom>
                <a:avLst/>
                <a:gdLst/>
                <a:ahLst/>
                <a:cxnLst/>
                <a:rect l="l" t="t" r="r" b="b"/>
                <a:pathLst>
                  <a:path w="4576633" h="138001">
                    <a:moveTo>
                      <a:pt x="0" y="0"/>
                    </a:moveTo>
                    <a:lnTo>
                      <a:pt x="4576633" y="0"/>
                    </a:lnTo>
                    <a:lnTo>
                      <a:pt x="4576633" y="138001"/>
                    </a:lnTo>
                    <a:lnTo>
                      <a:pt x="0" y="138001"/>
                    </a:lnTo>
                    <a:close/>
                  </a:path>
                </a:pathLst>
              </a:custGeom>
              <a:solidFill>
                <a:srgbClr val="FFFFFF"/>
              </a:solidFill>
            </p:spPr>
          </p:sp>
          <p:sp>
            <p:nvSpPr>
              <p:cNvPr id="6" name="TextBox 6"/>
              <p:cNvSpPr txBox="1"/>
              <p:nvPr/>
            </p:nvSpPr>
            <p:spPr>
              <a:xfrm>
                <a:off x="0" y="-38100"/>
                <a:ext cx="4576633" cy="1761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421650" y="-9293"/>
              <a:ext cx="24239128" cy="714035"/>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Results</a:t>
              </a:r>
            </a:p>
          </p:txBody>
        </p:sp>
      </p:grpSp>
      <p:sp>
        <p:nvSpPr>
          <p:cNvPr id="8" name="Freeform 8"/>
          <p:cNvSpPr/>
          <p:nvPr/>
        </p:nvSpPr>
        <p:spPr>
          <a:xfrm rot="8862409">
            <a:off x="11443547" y="-3756415"/>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2">
              <a:alphaModFix amt="56000"/>
              <a:extLst>
                <a:ext uri="{96DAC541-7B7A-43D3-8B79-37D633B846F1}">
                  <asvg:svgBlip xmlns:asvg="http://schemas.microsoft.com/office/drawing/2016/SVG/main" r:embed="rId3"/>
                </a:ext>
              </a:extLst>
            </a:blip>
            <a:stretch>
              <a:fillRect/>
            </a:stretch>
          </a:blipFill>
        </p:spPr>
      </p:sp>
      <p:sp>
        <p:nvSpPr>
          <p:cNvPr id="9" name="Freeform 9"/>
          <p:cNvSpPr/>
          <p:nvPr/>
        </p:nvSpPr>
        <p:spPr>
          <a:xfrm>
            <a:off x="1419004" y="2666730"/>
            <a:ext cx="4953540" cy="4953540"/>
          </a:xfrm>
          <a:custGeom>
            <a:avLst/>
            <a:gdLst/>
            <a:ahLst/>
            <a:cxnLst/>
            <a:rect l="l" t="t" r="r" b="b"/>
            <a:pathLst>
              <a:path w="4953540" h="4953540">
                <a:moveTo>
                  <a:pt x="0" y="0"/>
                </a:moveTo>
                <a:lnTo>
                  <a:pt x="4953540" y="0"/>
                </a:lnTo>
                <a:lnTo>
                  <a:pt x="4953540" y="4953540"/>
                </a:lnTo>
                <a:lnTo>
                  <a:pt x="0" y="4953540"/>
                </a:lnTo>
                <a:lnTo>
                  <a:pt x="0" y="0"/>
                </a:lnTo>
                <a:close/>
              </a:path>
            </a:pathLst>
          </a:custGeom>
          <a:blipFill>
            <a:blip r:embed="rId4"/>
            <a:stretch>
              <a:fillRect/>
            </a:stretch>
          </a:blipFill>
        </p:spPr>
      </p:sp>
      <p:sp>
        <p:nvSpPr>
          <p:cNvPr id="10" name="Freeform 10"/>
          <p:cNvSpPr/>
          <p:nvPr/>
        </p:nvSpPr>
        <p:spPr>
          <a:xfrm>
            <a:off x="10941003" y="2666730"/>
            <a:ext cx="4953540" cy="4953540"/>
          </a:xfrm>
          <a:custGeom>
            <a:avLst/>
            <a:gdLst/>
            <a:ahLst/>
            <a:cxnLst/>
            <a:rect l="l" t="t" r="r" b="b"/>
            <a:pathLst>
              <a:path w="4953540" h="4953540">
                <a:moveTo>
                  <a:pt x="0" y="0"/>
                </a:moveTo>
                <a:lnTo>
                  <a:pt x="4953541" y="0"/>
                </a:lnTo>
                <a:lnTo>
                  <a:pt x="4953541" y="4953540"/>
                </a:lnTo>
                <a:lnTo>
                  <a:pt x="0" y="4953540"/>
                </a:lnTo>
                <a:lnTo>
                  <a:pt x="0" y="0"/>
                </a:lnTo>
                <a:close/>
              </a:path>
            </a:pathLst>
          </a:custGeom>
          <a:blipFill>
            <a:blip r:embed="rId5"/>
            <a:stretch>
              <a:fillRect/>
            </a:stretch>
          </a:blipFill>
        </p:spPr>
      </p:sp>
      <p:sp>
        <p:nvSpPr>
          <p:cNvPr id="11" name="TextBox 11"/>
          <p:cNvSpPr txBox="1"/>
          <p:nvPr/>
        </p:nvSpPr>
        <p:spPr>
          <a:xfrm>
            <a:off x="686954" y="1656067"/>
            <a:ext cx="6417641" cy="723900"/>
          </a:xfrm>
          <a:prstGeom prst="rect">
            <a:avLst/>
          </a:prstGeom>
        </p:spPr>
        <p:txBody>
          <a:bodyPr lIns="0" tIns="0" rIns="0" bIns="0" rtlCol="0" anchor="t">
            <a:spAutoFit/>
          </a:bodyPr>
          <a:lstStyle/>
          <a:p>
            <a:pPr marL="0" lvl="0" indent="0" algn="ctr">
              <a:lnSpc>
                <a:spcPts val="5999"/>
              </a:lnSpc>
              <a:spcBef>
                <a:spcPct val="0"/>
              </a:spcBef>
            </a:pPr>
            <a:r>
              <a:rPr lang="en-US" sz="3999" b="1">
                <a:solidFill>
                  <a:srgbClr val="FCFFFA"/>
                </a:solidFill>
                <a:latin typeface="Rasputin Bold"/>
                <a:ea typeface="Rasputin Bold"/>
                <a:cs typeface="Rasputin Bold"/>
                <a:sym typeface="Rasputin Bold"/>
              </a:rPr>
              <a:t>S</a:t>
            </a:r>
          </a:p>
        </p:txBody>
      </p:sp>
      <p:sp>
        <p:nvSpPr>
          <p:cNvPr id="12" name="TextBox 12"/>
          <p:cNvSpPr txBox="1"/>
          <p:nvPr/>
        </p:nvSpPr>
        <p:spPr>
          <a:xfrm>
            <a:off x="9441531" y="1656067"/>
            <a:ext cx="7952485" cy="723900"/>
          </a:xfrm>
          <a:prstGeom prst="rect">
            <a:avLst/>
          </a:prstGeom>
        </p:spPr>
        <p:txBody>
          <a:bodyPr lIns="0" tIns="0" rIns="0" bIns="0" rtlCol="0" anchor="t">
            <a:spAutoFit/>
          </a:bodyPr>
          <a:lstStyle/>
          <a:p>
            <a:pPr marL="0" lvl="0" indent="0" algn="ctr">
              <a:lnSpc>
                <a:spcPts val="5999"/>
              </a:lnSpc>
              <a:spcBef>
                <a:spcPct val="0"/>
              </a:spcBef>
            </a:pPr>
            <a:r>
              <a:rPr lang="en-US" sz="3999">
                <a:solidFill>
                  <a:srgbClr val="FCFFFA"/>
                </a:solidFill>
                <a:latin typeface="Rasputin"/>
                <a:ea typeface="Rasputin"/>
                <a:cs typeface="Rasputin"/>
                <a:sym typeface="Rasputin"/>
              </a:rPr>
              <a:t>K</a:t>
            </a:r>
          </a:p>
        </p:txBody>
      </p:sp>
      <p:sp>
        <p:nvSpPr>
          <p:cNvPr id="13" name="TextBox 13"/>
          <p:cNvSpPr txBox="1"/>
          <p:nvPr/>
        </p:nvSpPr>
        <p:spPr>
          <a:xfrm>
            <a:off x="17494073" y="9448690"/>
            <a:ext cx="661035" cy="693421"/>
          </a:xfrm>
          <a:prstGeom prst="rect">
            <a:avLst/>
          </a:prstGeom>
        </p:spPr>
        <p:txBody>
          <a:bodyPr lIns="0" tIns="0" rIns="0" bIns="0" rtlCol="0" anchor="t">
            <a:spAutoFit/>
          </a:bodyPr>
          <a:lstStyle/>
          <a:p>
            <a:pPr algn="ctr">
              <a:lnSpc>
                <a:spcPts val="5699"/>
              </a:lnSpc>
              <a:spcBef>
                <a:spcPct val="0"/>
              </a:spcBef>
            </a:pPr>
            <a:r>
              <a:rPr lang="en-US" sz="3799">
                <a:solidFill>
                  <a:srgbClr val="000000"/>
                </a:solidFill>
                <a:latin typeface="Rasputin"/>
                <a:ea typeface="Rasputin"/>
                <a:cs typeface="Rasputin"/>
                <a:sym typeface="Rasputin"/>
              </a:rPr>
              <a:t>37</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rgbClr val="3A8047">
                <a:alpha val="100000"/>
              </a:srgbClr>
            </a:gs>
            <a:gs pos="100000">
              <a:srgbClr val="436EA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284790" y="-3746425"/>
            <a:ext cx="8857785" cy="8525618"/>
          </a:xfrm>
          <a:custGeom>
            <a:avLst/>
            <a:gdLst/>
            <a:ahLst/>
            <a:cxnLst/>
            <a:rect l="l" t="t" r="r" b="b"/>
            <a:pathLst>
              <a:path w="8857785" h="8525618">
                <a:moveTo>
                  <a:pt x="0" y="0"/>
                </a:moveTo>
                <a:lnTo>
                  <a:pt x="8857785" y="0"/>
                </a:lnTo>
                <a:lnTo>
                  <a:pt x="8857785" y="8525618"/>
                </a:lnTo>
                <a:lnTo>
                  <a:pt x="0" y="8525618"/>
                </a:lnTo>
                <a:lnTo>
                  <a:pt x="0" y="0"/>
                </a:lnTo>
                <a:close/>
              </a:path>
            </a:pathLst>
          </a:custGeom>
          <a:blipFill>
            <a:blip r:embed="rId2">
              <a:alphaModFix amt="41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37416"/>
            <a:ext cx="16852515" cy="1455420"/>
          </a:xfrm>
          <a:prstGeom prst="rect">
            <a:avLst/>
          </a:prstGeom>
        </p:spPr>
        <p:txBody>
          <a:bodyPr lIns="0" tIns="0" rIns="0" bIns="0" rtlCol="0" anchor="t">
            <a:spAutoFit/>
          </a:bodyPr>
          <a:lstStyle/>
          <a:p>
            <a:pPr algn="ctr">
              <a:lnSpc>
                <a:spcPts val="11250"/>
              </a:lnSpc>
            </a:pPr>
            <a:r>
              <a:rPr lang="en-US" sz="9375">
                <a:solidFill>
                  <a:srgbClr val="FFFFFF"/>
                </a:solidFill>
                <a:latin typeface="Rasputin Light"/>
                <a:ea typeface="Rasputin Light"/>
                <a:cs typeface="Rasputin Light"/>
                <a:sym typeface="Rasputin Light"/>
              </a:rPr>
              <a:t>Conclusions</a:t>
            </a:r>
          </a:p>
        </p:txBody>
      </p:sp>
      <p:sp>
        <p:nvSpPr>
          <p:cNvPr id="4" name="Freeform 4"/>
          <p:cNvSpPr/>
          <p:nvPr/>
        </p:nvSpPr>
        <p:spPr>
          <a:xfrm rot="6653687">
            <a:off x="10166505" y="4129872"/>
            <a:ext cx="9957653" cy="8663158"/>
          </a:xfrm>
          <a:custGeom>
            <a:avLst/>
            <a:gdLst/>
            <a:ahLst/>
            <a:cxnLst/>
            <a:rect l="l" t="t" r="r" b="b"/>
            <a:pathLst>
              <a:path w="9957653" h="8663158">
                <a:moveTo>
                  <a:pt x="0" y="0"/>
                </a:moveTo>
                <a:lnTo>
                  <a:pt x="9957652" y="0"/>
                </a:lnTo>
                <a:lnTo>
                  <a:pt x="9957652" y="8663157"/>
                </a:lnTo>
                <a:lnTo>
                  <a:pt x="0" y="8663157"/>
                </a:lnTo>
                <a:lnTo>
                  <a:pt x="0" y="0"/>
                </a:lnTo>
                <a:close/>
              </a:path>
            </a:pathLst>
          </a:custGeom>
          <a:blipFill>
            <a:blip r:embed="rId4">
              <a:alphaModFix amt="41000"/>
              <a:extLst>
                <a:ext uri="{96DAC541-7B7A-43D3-8B79-37D633B846F1}">
                  <asvg:svgBlip xmlns:asvg="http://schemas.microsoft.com/office/drawing/2016/SVG/main" r:embed="rId5"/>
                </a:ext>
              </a:extLst>
            </a:blip>
            <a:stretch>
              <a:fillRect/>
            </a:stretch>
          </a:blipFill>
        </p:spPr>
      </p:sp>
      <p:sp>
        <p:nvSpPr>
          <p:cNvPr id="5" name="Freeform 5"/>
          <p:cNvSpPr/>
          <p:nvPr/>
        </p:nvSpPr>
        <p:spPr>
          <a:xfrm rot="-4421762">
            <a:off x="10097818" y="3686697"/>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6">
              <a:alphaModFix amt="21999"/>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7849054" y="8477331"/>
            <a:ext cx="9410246" cy="780969"/>
          </a:xfrm>
          <a:prstGeom prst="rect">
            <a:avLst/>
          </a:prstGeom>
        </p:spPr>
        <p:txBody>
          <a:bodyPr lIns="0" tIns="0" rIns="0" bIns="0" rtlCol="0" anchor="t">
            <a:spAutoFit/>
          </a:bodyPr>
          <a:lstStyle/>
          <a:p>
            <a:pPr algn="l">
              <a:lnSpc>
                <a:spcPts val="6300"/>
              </a:lnSpc>
            </a:pPr>
            <a:r>
              <a:rPr lang="en-US" sz="4500">
                <a:solidFill>
                  <a:srgbClr val="142414"/>
                </a:solidFill>
                <a:latin typeface="Rasputin Light"/>
                <a:ea typeface="Rasputin Light"/>
                <a:cs typeface="Rasputin Light"/>
                <a:sym typeface="Rasputin Light"/>
              </a:rPr>
              <a:t>— Aggiungi la fonte o l'autore</a:t>
            </a:r>
          </a:p>
        </p:txBody>
      </p:sp>
      <p:graphicFrame>
        <p:nvGraphicFramePr>
          <p:cNvPr id="7" name="Table 7"/>
          <p:cNvGraphicFramePr>
            <a:graphicFrameLocks noGrp="1"/>
          </p:cNvGraphicFramePr>
          <p:nvPr>
            <p:extLst>
              <p:ext uri="{D42A27DB-BD31-4B8C-83A1-F6EECF244321}">
                <p14:modId xmlns:p14="http://schemas.microsoft.com/office/powerpoint/2010/main" val="4110134882"/>
              </p:ext>
            </p:extLst>
          </p:nvPr>
        </p:nvGraphicFramePr>
        <p:xfrm>
          <a:off x="450652" y="1902411"/>
          <a:ext cx="17430564" cy="7610808"/>
        </p:xfrm>
        <a:graphic>
          <a:graphicData uri="http://schemas.openxmlformats.org/drawingml/2006/table">
            <a:tbl>
              <a:tblPr>
                <a:tableStyleId>{D7AC3CCA-C797-4891-BE02-D94E43425B78}</a:tableStyleId>
              </a:tblPr>
              <a:tblGrid>
                <a:gridCol w="2517960">
                  <a:extLst>
                    <a:ext uri="{9D8B030D-6E8A-4147-A177-3AD203B41FA5}">
                      <a16:colId xmlns:a16="http://schemas.microsoft.com/office/drawing/2014/main" val="20000"/>
                    </a:ext>
                  </a:extLst>
                </a:gridCol>
                <a:gridCol w="1601852">
                  <a:extLst>
                    <a:ext uri="{9D8B030D-6E8A-4147-A177-3AD203B41FA5}">
                      <a16:colId xmlns:a16="http://schemas.microsoft.com/office/drawing/2014/main" val="20001"/>
                    </a:ext>
                  </a:extLst>
                </a:gridCol>
                <a:gridCol w="2428582">
                  <a:extLst>
                    <a:ext uri="{9D8B030D-6E8A-4147-A177-3AD203B41FA5}">
                      <a16:colId xmlns:a16="http://schemas.microsoft.com/office/drawing/2014/main" val="20002"/>
                    </a:ext>
                  </a:extLst>
                </a:gridCol>
                <a:gridCol w="2340565">
                  <a:extLst>
                    <a:ext uri="{9D8B030D-6E8A-4147-A177-3AD203B41FA5}">
                      <a16:colId xmlns:a16="http://schemas.microsoft.com/office/drawing/2014/main" val="20003"/>
                    </a:ext>
                  </a:extLst>
                </a:gridCol>
                <a:gridCol w="2222239">
                  <a:extLst>
                    <a:ext uri="{9D8B030D-6E8A-4147-A177-3AD203B41FA5}">
                      <a16:colId xmlns:a16="http://schemas.microsoft.com/office/drawing/2014/main" val="20004"/>
                    </a:ext>
                  </a:extLst>
                </a:gridCol>
                <a:gridCol w="2192658">
                  <a:extLst>
                    <a:ext uri="{9D8B030D-6E8A-4147-A177-3AD203B41FA5}">
                      <a16:colId xmlns:a16="http://schemas.microsoft.com/office/drawing/2014/main" val="20005"/>
                    </a:ext>
                  </a:extLst>
                </a:gridCol>
                <a:gridCol w="2063354">
                  <a:extLst>
                    <a:ext uri="{9D8B030D-6E8A-4147-A177-3AD203B41FA5}">
                      <a16:colId xmlns:a16="http://schemas.microsoft.com/office/drawing/2014/main" val="20006"/>
                    </a:ext>
                  </a:extLst>
                </a:gridCol>
                <a:gridCol w="2063354">
                  <a:extLst>
                    <a:ext uri="{9D8B030D-6E8A-4147-A177-3AD203B41FA5}">
                      <a16:colId xmlns:a16="http://schemas.microsoft.com/office/drawing/2014/main" val="20007"/>
                    </a:ext>
                  </a:extLst>
                </a:gridCol>
              </a:tblGrid>
              <a:tr h="1336479">
                <a:tc>
                  <a:txBody>
                    <a:bodyPr/>
                    <a:lstStyle/>
                    <a:p>
                      <a:pPr algn="ctr">
                        <a:lnSpc>
                          <a:spcPts val="3359"/>
                        </a:lnSpc>
                        <a:defRPr/>
                      </a:pPr>
                      <a:r>
                        <a:rPr lang="en-US" sz="2400" b="1">
                          <a:solidFill>
                            <a:srgbClr val="160042"/>
                          </a:solidFill>
                          <a:sym typeface="Quicksand Bold"/>
                        </a:rPr>
                        <a:t>Batch/Epochs</a:t>
                      </a:r>
                      <a:endParaRPr lang="en-US" sz="2400" b="1"/>
                    </a:p>
                  </a:txBody>
                  <a:tcPr marL="190500" marR="190500" marT="190500" marB="190500" anchor="ctr">
                    <a:solidFill>
                      <a:schemeClr val="bg1">
                        <a:lumMod val="85000"/>
                      </a:schemeClr>
                    </a:solidFill>
                  </a:tcPr>
                </a:tc>
                <a:tc>
                  <a:txBody>
                    <a:bodyPr/>
                    <a:lstStyle/>
                    <a:p>
                      <a:pPr algn="ctr">
                        <a:lnSpc>
                          <a:spcPts val="3359"/>
                        </a:lnSpc>
                        <a:defRPr/>
                      </a:pPr>
                      <a:r>
                        <a:rPr lang="en-US" sz="2400" b="1">
                          <a:solidFill>
                            <a:srgbClr val="160042"/>
                          </a:solidFill>
                          <a:sym typeface="Quicksand Bold"/>
                        </a:rPr>
                        <a:t>Dataset</a:t>
                      </a:r>
                      <a:endParaRPr lang="en-US" sz="2400" b="1"/>
                    </a:p>
                  </a:txBody>
                  <a:tcPr marL="190500" marR="190500" marT="190500" marB="190500" anchor="ctr">
                    <a:solidFill>
                      <a:schemeClr val="bg1">
                        <a:lumMod val="85000"/>
                      </a:schemeClr>
                    </a:solidFill>
                  </a:tcPr>
                </a:tc>
                <a:tc>
                  <a:txBody>
                    <a:bodyPr/>
                    <a:lstStyle/>
                    <a:p>
                      <a:pPr algn="ctr">
                        <a:lnSpc>
                          <a:spcPts val="2940"/>
                        </a:lnSpc>
                        <a:defRPr/>
                      </a:pPr>
                      <a:r>
                        <a:rPr lang="en-US" sz="2400" b="1">
                          <a:solidFill>
                            <a:srgbClr val="160042"/>
                          </a:solidFill>
                          <a:sym typeface="Quicksand Bold"/>
                        </a:rPr>
                        <a:t>EfficientNetV2</a:t>
                      </a:r>
                      <a:endParaRPr lang="en-US" sz="2400" b="1"/>
                    </a:p>
                  </a:txBody>
                  <a:tcPr marL="190500" marR="190500" marT="190500" marB="190500" anchor="ctr">
                    <a:solidFill>
                      <a:schemeClr val="bg1">
                        <a:lumMod val="85000"/>
                      </a:schemeClr>
                    </a:solidFill>
                  </a:tcPr>
                </a:tc>
                <a:tc>
                  <a:txBody>
                    <a:bodyPr/>
                    <a:lstStyle/>
                    <a:p>
                      <a:pPr algn="ctr">
                        <a:lnSpc>
                          <a:spcPts val="3079"/>
                        </a:lnSpc>
                        <a:defRPr/>
                      </a:pPr>
                      <a:r>
                        <a:rPr lang="en-US" sz="2400" b="1">
                          <a:solidFill>
                            <a:srgbClr val="160042"/>
                          </a:solidFill>
                          <a:sym typeface="Quicksand Bold"/>
                        </a:rPr>
                        <a:t>MobileNetV2</a:t>
                      </a:r>
                      <a:endParaRPr lang="en-US" sz="2400" b="1"/>
                    </a:p>
                  </a:txBody>
                  <a:tcPr marL="190500" marR="190500" marT="190500" marB="190500" anchor="ctr">
                    <a:solidFill>
                      <a:schemeClr val="bg1">
                        <a:lumMod val="85000"/>
                      </a:schemeClr>
                    </a:solidFill>
                  </a:tcPr>
                </a:tc>
                <a:tc>
                  <a:txBody>
                    <a:bodyPr/>
                    <a:lstStyle/>
                    <a:p>
                      <a:pPr algn="ctr">
                        <a:lnSpc>
                          <a:spcPts val="3359"/>
                        </a:lnSpc>
                        <a:defRPr/>
                      </a:pPr>
                      <a:r>
                        <a:rPr lang="en-US" sz="2400" b="1">
                          <a:solidFill>
                            <a:srgbClr val="160042"/>
                          </a:solidFill>
                          <a:sym typeface="Quicksand Bold"/>
                        </a:rPr>
                        <a:t>VGG16</a:t>
                      </a:r>
                      <a:endParaRPr lang="en-US" sz="2400" b="1"/>
                    </a:p>
                  </a:txBody>
                  <a:tcPr marL="190500" marR="190500" marT="190500" marB="190500" anchor="ctr">
                    <a:solidFill>
                      <a:schemeClr val="bg1">
                        <a:lumMod val="85000"/>
                      </a:schemeClr>
                    </a:solidFill>
                  </a:tcPr>
                </a:tc>
                <a:tc>
                  <a:txBody>
                    <a:bodyPr/>
                    <a:lstStyle/>
                    <a:p>
                      <a:pPr algn="ctr">
                        <a:lnSpc>
                          <a:spcPts val="3359"/>
                        </a:lnSpc>
                        <a:defRPr/>
                      </a:pPr>
                      <a:r>
                        <a:rPr lang="en-US" sz="2400" b="1">
                          <a:solidFill>
                            <a:srgbClr val="160042"/>
                          </a:solidFill>
                          <a:sym typeface="Quicksand Bold"/>
                        </a:rPr>
                        <a:t>VGG19</a:t>
                      </a:r>
                      <a:endParaRPr lang="en-US" sz="2400" b="1"/>
                    </a:p>
                  </a:txBody>
                  <a:tcPr marL="190500" marR="190500" marT="190500" marB="190500" anchor="ctr">
                    <a:solidFill>
                      <a:schemeClr val="bg1">
                        <a:lumMod val="85000"/>
                      </a:schemeClr>
                    </a:solidFill>
                  </a:tcPr>
                </a:tc>
                <a:tc gridSpan="2">
                  <a:txBody>
                    <a:bodyPr/>
                    <a:lstStyle/>
                    <a:p>
                      <a:pPr algn="ctr">
                        <a:lnSpc>
                          <a:spcPts val="3359"/>
                        </a:lnSpc>
                        <a:defRPr/>
                      </a:pPr>
                      <a:r>
                        <a:rPr lang="en-US" sz="2400" b="1">
                          <a:solidFill>
                            <a:srgbClr val="160042"/>
                          </a:solidFill>
                          <a:sym typeface="Quicksand Bold"/>
                        </a:rPr>
                        <a:t>ResNet50</a:t>
                      </a:r>
                      <a:endParaRPr lang="en-US" sz="2400" b="1"/>
                    </a:p>
                  </a:txBody>
                  <a:tcPr marL="190500" marR="190500" marT="190500" marB="190500" anchor="ctr">
                    <a:solidFill>
                      <a:schemeClr val="bg1">
                        <a:lumMod val="85000"/>
                      </a:schemeClr>
                    </a:solidFill>
                  </a:tcPr>
                </a:tc>
                <a:tc hMerge="1">
                  <a:txBody>
                    <a:bodyPr/>
                    <a:lstStyle/>
                    <a:p>
                      <a:pPr algn="ctr">
                        <a:lnSpc>
                          <a:spcPts val="3359"/>
                        </a:lnSpc>
                        <a:defRPr/>
                      </a:pPr>
                      <a:r>
                        <a:rPr lang="en-US" sz="2399" b="1">
                          <a:solidFill>
                            <a:srgbClr val="160042"/>
                          </a:solidFill>
                          <a:latin typeface="Quicksand Bold"/>
                          <a:ea typeface="Quicksand Bold"/>
                          <a:cs typeface="Quicksand Bold"/>
                          <a:sym typeface="Quicksand Bold"/>
                        </a:rPr>
                        <a:t>ResNet50</a:t>
                      </a:r>
                      <a:endParaRPr lang="en-US" sz="1100"/>
                    </a:p>
                  </a:txBody>
                  <a:tcPr marL="0" marR="0" marT="0" marB="0" horzOverflow="overflow"/>
                </a:tc>
                <a:extLst>
                  <a:ext uri="{0D108BD9-81ED-4DB2-BD59-A6C34878D82A}">
                    <a16:rowId xmlns:a16="http://schemas.microsoft.com/office/drawing/2014/main" val="10000"/>
                  </a:ext>
                </a:extLst>
              </a:tr>
              <a:tr h="2085327">
                <a:tc>
                  <a:txBody>
                    <a:bodyPr/>
                    <a:lstStyle/>
                    <a:p>
                      <a:pPr algn="ctr">
                        <a:lnSpc>
                          <a:spcPts val="4059"/>
                        </a:lnSpc>
                        <a:defRPr/>
                      </a:pPr>
                      <a:r>
                        <a:rPr lang="en-US" sz="2850">
                          <a:solidFill>
                            <a:srgbClr val="160042"/>
                          </a:solidFill>
                          <a:sym typeface="Quicksand Bold"/>
                        </a:rPr>
                        <a:t>16/10</a:t>
                      </a:r>
                      <a:endParaRPr lang="en-US" sz="2850"/>
                    </a:p>
                  </a:txBody>
                  <a:tcPr marL="190500" marR="190500" marT="190500" marB="190500" anchor="ctr">
                    <a:solidFill>
                      <a:schemeClr val="bg1"/>
                    </a:solidFill>
                  </a:tcPr>
                </a:tc>
                <a:tc>
                  <a:txBody>
                    <a:bodyPr/>
                    <a:lstStyle/>
                    <a:p>
                      <a:pPr algn="ctr">
                        <a:lnSpc>
                          <a:spcPts val="4059"/>
                        </a:lnSpc>
                        <a:defRPr/>
                      </a:pPr>
                      <a:r>
                        <a:rPr lang="en-US" sz="2850">
                          <a:solidFill>
                            <a:srgbClr val="160042"/>
                          </a:solidFill>
                          <a:sym typeface="Quicksand Bold"/>
                        </a:rPr>
                        <a:t>LIS</a:t>
                      </a:r>
                      <a:endParaRPr lang="en-US" sz="2850"/>
                    </a:p>
                    <a:p>
                      <a:pPr algn="ctr">
                        <a:lnSpc>
                          <a:spcPts val="4059"/>
                        </a:lnSpc>
                      </a:pPr>
                      <a:r>
                        <a:rPr lang="en-US" sz="2850">
                          <a:solidFill>
                            <a:srgbClr val="160042"/>
                          </a:solidFill>
                          <a:sym typeface="Quicksand Bold"/>
                        </a:rPr>
                        <a:t>BSL</a:t>
                      </a:r>
                    </a:p>
                    <a:p>
                      <a:pPr algn="ctr">
                        <a:lnSpc>
                          <a:spcPts val="4059"/>
                        </a:lnSpc>
                      </a:pPr>
                      <a:r>
                        <a:rPr lang="en-US" sz="2850">
                          <a:solidFill>
                            <a:srgbClr val="160042"/>
                          </a:solidFill>
                          <a:sym typeface="Quicksand Bold"/>
                        </a:rPr>
                        <a:t>ASL</a:t>
                      </a:r>
                    </a:p>
                  </a:txBody>
                  <a:tcPr marL="190500" marR="190500" marT="190500" marB="190500" anchor="ctr">
                    <a:solidFill>
                      <a:schemeClr val="bg1"/>
                    </a:solidFill>
                  </a:tcPr>
                </a:tc>
                <a:tc>
                  <a:txBody>
                    <a:bodyPr/>
                    <a:lstStyle/>
                    <a:p>
                      <a:pPr algn="ctr">
                        <a:lnSpc>
                          <a:spcPts val="4060"/>
                        </a:lnSpc>
                        <a:defRPr/>
                      </a:pPr>
                      <a:r>
                        <a:rPr lang="en-US" sz="2900">
                          <a:solidFill>
                            <a:srgbClr val="127FCE"/>
                          </a:solidFill>
                          <a:sym typeface="Quicksand Bold"/>
                        </a:rPr>
                        <a:t>0.93</a:t>
                      </a:r>
                      <a:endParaRPr lang="en-US" sz="1100"/>
                    </a:p>
                    <a:p>
                      <a:pPr algn="ctr">
                        <a:lnSpc>
                          <a:spcPts val="4060"/>
                        </a:lnSpc>
                      </a:pPr>
                      <a:r>
                        <a:rPr lang="en-US" sz="2900">
                          <a:solidFill>
                            <a:srgbClr val="127FCE"/>
                          </a:solidFill>
                          <a:sym typeface="Quicksand Bold"/>
                        </a:rPr>
                        <a:t>0.95</a:t>
                      </a:r>
                    </a:p>
                    <a:p>
                      <a:pPr algn="ctr">
                        <a:lnSpc>
                          <a:spcPts val="4060"/>
                        </a:lnSpc>
                      </a:pPr>
                      <a:r>
                        <a:rPr lang="en-US" sz="2900">
                          <a:solidFill>
                            <a:srgbClr val="127FCE"/>
                          </a:solidFill>
                          <a:sym typeface="Quicksand Bold"/>
                        </a:rPr>
                        <a:t>0.95</a:t>
                      </a:r>
                    </a:p>
                  </a:txBody>
                  <a:tcPr marL="190500" marR="190500" marT="190500" marB="190500" anchor="ctr">
                    <a:solidFill>
                      <a:schemeClr val="bg1"/>
                    </a:solidFill>
                  </a:tcPr>
                </a:tc>
                <a:tc>
                  <a:txBody>
                    <a:bodyPr/>
                    <a:lstStyle/>
                    <a:p>
                      <a:pPr algn="ctr">
                        <a:lnSpc>
                          <a:spcPts val="4060"/>
                        </a:lnSpc>
                        <a:defRPr/>
                      </a:pPr>
                      <a:r>
                        <a:rPr lang="en-US" sz="2900">
                          <a:solidFill>
                            <a:srgbClr val="127FCE"/>
                          </a:solidFill>
                          <a:sym typeface="Quicksand Bold"/>
                        </a:rPr>
                        <a:t>0.73</a:t>
                      </a:r>
                      <a:endParaRPr lang="en-US" sz="1100"/>
                    </a:p>
                    <a:p>
                      <a:pPr algn="ctr">
                        <a:lnSpc>
                          <a:spcPts val="4060"/>
                        </a:lnSpc>
                      </a:pPr>
                      <a:r>
                        <a:rPr lang="en-US" sz="2900">
                          <a:solidFill>
                            <a:srgbClr val="127FCE"/>
                          </a:solidFill>
                          <a:sym typeface="Quicksand Bold"/>
                        </a:rPr>
                        <a:t>0.74</a:t>
                      </a:r>
                    </a:p>
                    <a:p>
                      <a:pPr algn="ctr">
                        <a:lnSpc>
                          <a:spcPts val="4060"/>
                        </a:lnSpc>
                      </a:pPr>
                      <a:r>
                        <a:rPr lang="en-US" sz="2900">
                          <a:solidFill>
                            <a:srgbClr val="127FCE"/>
                          </a:solidFill>
                          <a:sym typeface="Quicksand Bold"/>
                        </a:rPr>
                        <a:t>0.78</a:t>
                      </a:r>
                    </a:p>
                  </a:txBody>
                  <a:tcPr marL="190500" marR="190500" marT="190500" marB="190500" anchor="ctr">
                    <a:solidFill>
                      <a:schemeClr val="bg1"/>
                    </a:solidFill>
                  </a:tcPr>
                </a:tc>
                <a:tc>
                  <a:txBody>
                    <a:bodyPr/>
                    <a:lstStyle/>
                    <a:p>
                      <a:pPr algn="ctr">
                        <a:lnSpc>
                          <a:spcPts val="4060"/>
                        </a:lnSpc>
                        <a:defRPr/>
                      </a:pPr>
                      <a:r>
                        <a:rPr lang="en-US" sz="2900">
                          <a:solidFill>
                            <a:srgbClr val="5FCE23"/>
                          </a:solidFill>
                          <a:sym typeface="Quicksand Bold"/>
                        </a:rPr>
                        <a:t>0.97</a:t>
                      </a:r>
                      <a:endParaRPr lang="en-US" sz="1100"/>
                    </a:p>
                    <a:p>
                      <a:pPr algn="ctr">
                        <a:lnSpc>
                          <a:spcPts val="4060"/>
                        </a:lnSpc>
                      </a:pPr>
                      <a:r>
                        <a:rPr lang="en-US" sz="2900">
                          <a:solidFill>
                            <a:srgbClr val="5FCE23"/>
                          </a:solidFill>
                          <a:sym typeface="Quicksand Bold"/>
                        </a:rPr>
                        <a:t>0.82</a:t>
                      </a:r>
                    </a:p>
                    <a:p>
                      <a:pPr algn="ctr">
                        <a:lnSpc>
                          <a:spcPts val="4060"/>
                        </a:lnSpc>
                      </a:pPr>
                      <a:r>
                        <a:rPr lang="en-US" sz="2900">
                          <a:solidFill>
                            <a:srgbClr val="5FCE23"/>
                          </a:solidFill>
                          <a:sym typeface="Quicksand Bold"/>
                        </a:rPr>
                        <a:t>0.83</a:t>
                      </a:r>
                    </a:p>
                  </a:txBody>
                  <a:tcPr marL="190500" marR="190500" marT="190500" marB="190500" anchor="ctr">
                    <a:solidFill>
                      <a:schemeClr val="bg1"/>
                    </a:solidFill>
                  </a:tcPr>
                </a:tc>
                <a:tc>
                  <a:txBody>
                    <a:bodyPr/>
                    <a:lstStyle/>
                    <a:p>
                      <a:pPr algn="ctr">
                        <a:lnSpc>
                          <a:spcPts val="4060"/>
                        </a:lnSpc>
                        <a:defRPr/>
                      </a:pPr>
                      <a:r>
                        <a:rPr lang="en-US" sz="2900">
                          <a:solidFill>
                            <a:srgbClr val="C800D2"/>
                          </a:solidFill>
                          <a:sym typeface="Quicksand Bold"/>
                        </a:rPr>
                        <a:t>0.98</a:t>
                      </a:r>
                      <a:endParaRPr lang="en-US" sz="1100"/>
                    </a:p>
                    <a:p>
                      <a:pPr algn="ctr">
                        <a:lnSpc>
                          <a:spcPts val="4060"/>
                        </a:lnSpc>
                      </a:pPr>
                      <a:r>
                        <a:rPr lang="en-US" sz="2900">
                          <a:solidFill>
                            <a:srgbClr val="C800D2"/>
                          </a:solidFill>
                          <a:sym typeface="Quicksand Bold"/>
                        </a:rPr>
                        <a:t>0.92</a:t>
                      </a:r>
                    </a:p>
                    <a:p>
                      <a:pPr algn="ctr">
                        <a:lnSpc>
                          <a:spcPts val="4060"/>
                        </a:lnSpc>
                      </a:pPr>
                      <a:r>
                        <a:rPr lang="en-US" sz="2900">
                          <a:solidFill>
                            <a:srgbClr val="C800D2"/>
                          </a:solidFill>
                          <a:sym typeface="Quicksand Bold"/>
                        </a:rPr>
                        <a:t>0.75</a:t>
                      </a:r>
                    </a:p>
                  </a:txBody>
                  <a:tcPr marL="190500" marR="190500" marT="190500" marB="190500" anchor="ctr">
                    <a:solidFill>
                      <a:schemeClr val="bg1"/>
                    </a:solidFill>
                  </a:tcPr>
                </a:tc>
                <a:tc>
                  <a:txBody>
                    <a:bodyPr/>
                    <a:lstStyle/>
                    <a:p>
                      <a:pPr algn="ctr">
                        <a:lnSpc>
                          <a:spcPts val="4060"/>
                        </a:lnSpc>
                        <a:defRPr/>
                      </a:pPr>
                      <a:r>
                        <a:rPr lang="en-US" sz="2900">
                          <a:solidFill>
                            <a:srgbClr val="D71235"/>
                          </a:solidFill>
                          <a:sym typeface="Quicksand Bold"/>
                        </a:rPr>
                        <a:t>0.96</a:t>
                      </a:r>
                      <a:endParaRPr lang="en-US" sz="1100"/>
                    </a:p>
                    <a:p>
                      <a:pPr algn="ctr">
                        <a:lnSpc>
                          <a:spcPts val="4060"/>
                        </a:lnSpc>
                      </a:pPr>
                      <a:r>
                        <a:rPr lang="en-US" sz="2900">
                          <a:solidFill>
                            <a:srgbClr val="D71235"/>
                          </a:solidFill>
                          <a:sym typeface="Quicksand Bold"/>
                        </a:rPr>
                        <a:t>0.97</a:t>
                      </a:r>
                    </a:p>
                    <a:p>
                      <a:pPr algn="ctr">
                        <a:lnSpc>
                          <a:spcPts val="4060"/>
                        </a:lnSpc>
                      </a:pPr>
                      <a:r>
                        <a:rPr lang="en-US" sz="2900">
                          <a:solidFill>
                            <a:srgbClr val="D71235"/>
                          </a:solidFill>
                          <a:sym typeface="Quicksand Bold"/>
                        </a:rPr>
                        <a:t>0.96</a:t>
                      </a:r>
                    </a:p>
                  </a:txBody>
                  <a:tcPr marL="190500" marR="190500" marT="190500" marB="190500" anchor="ctr">
                    <a:solidFill>
                      <a:schemeClr val="bg1"/>
                    </a:solidFill>
                  </a:tcPr>
                </a:tc>
                <a:tc>
                  <a:txBody>
                    <a:bodyPr/>
                    <a:lstStyle/>
                    <a:p>
                      <a:pPr algn="ctr">
                        <a:lnSpc>
                          <a:spcPts val="4060"/>
                        </a:lnSpc>
                        <a:defRPr/>
                      </a:pPr>
                      <a:r>
                        <a:rPr lang="en-US" sz="2900">
                          <a:solidFill>
                            <a:srgbClr val="E07F19"/>
                          </a:solidFill>
                          <a:sym typeface="Quicksand Bold"/>
                        </a:rPr>
                        <a:t>0.89</a:t>
                      </a:r>
                      <a:endParaRPr lang="en-US" sz="1100"/>
                    </a:p>
                    <a:p>
                      <a:pPr algn="ctr">
                        <a:lnSpc>
                          <a:spcPts val="4060"/>
                        </a:lnSpc>
                      </a:pPr>
                      <a:r>
                        <a:rPr lang="en-US" sz="2900">
                          <a:solidFill>
                            <a:srgbClr val="E07F19"/>
                          </a:solidFill>
                          <a:sym typeface="Quicksand Bold"/>
                        </a:rPr>
                        <a:t>0.93</a:t>
                      </a:r>
                    </a:p>
                    <a:p>
                      <a:pPr algn="ctr">
                        <a:lnSpc>
                          <a:spcPts val="4060"/>
                        </a:lnSpc>
                      </a:pPr>
                      <a:r>
                        <a:rPr lang="en-US" sz="2900">
                          <a:solidFill>
                            <a:srgbClr val="E07F19"/>
                          </a:solidFill>
                          <a:sym typeface="Quicksand Bold"/>
                        </a:rPr>
                        <a:t>0.95</a:t>
                      </a:r>
                    </a:p>
                  </a:txBody>
                  <a:tcPr marL="190500" marR="190500" marT="190500" marB="190500" anchor="ctr">
                    <a:solidFill>
                      <a:schemeClr val="bg1"/>
                    </a:solidFill>
                  </a:tcPr>
                </a:tc>
                <a:extLst>
                  <a:ext uri="{0D108BD9-81ED-4DB2-BD59-A6C34878D82A}">
                    <a16:rowId xmlns:a16="http://schemas.microsoft.com/office/drawing/2014/main" val="10001"/>
                  </a:ext>
                </a:extLst>
              </a:tr>
              <a:tr h="2103675">
                <a:tc>
                  <a:txBody>
                    <a:bodyPr/>
                    <a:lstStyle/>
                    <a:p>
                      <a:pPr algn="ctr">
                        <a:lnSpc>
                          <a:spcPts val="4059"/>
                        </a:lnSpc>
                        <a:defRPr/>
                      </a:pPr>
                      <a:r>
                        <a:rPr lang="en-US" sz="2850">
                          <a:solidFill>
                            <a:srgbClr val="160042"/>
                          </a:solidFill>
                          <a:sym typeface="Quicksand Bold"/>
                        </a:rPr>
                        <a:t>32/15</a:t>
                      </a:r>
                      <a:endParaRPr lang="en-US" sz="2850"/>
                    </a:p>
                  </a:txBody>
                  <a:tcPr marL="190500" marR="190500" marT="190500" marB="190500" anchor="ctr">
                    <a:solidFill>
                      <a:schemeClr val="bg1"/>
                    </a:solidFill>
                  </a:tcPr>
                </a:tc>
                <a:tc>
                  <a:txBody>
                    <a:bodyPr/>
                    <a:lstStyle/>
                    <a:p>
                      <a:pPr algn="ctr">
                        <a:lnSpc>
                          <a:spcPts val="4059"/>
                        </a:lnSpc>
                        <a:defRPr/>
                      </a:pPr>
                      <a:r>
                        <a:rPr lang="en-US" sz="2850">
                          <a:solidFill>
                            <a:srgbClr val="160042"/>
                          </a:solidFill>
                          <a:sym typeface="Quicksand Bold"/>
                        </a:rPr>
                        <a:t>LIS</a:t>
                      </a:r>
                      <a:endParaRPr lang="en-US" sz="2850"/>
                    </a:p>
                    <a:p>
                      <a:pPr algn="ctr">
                        <a:lnSpc>
                          <a:spcPts val="4059"/>
                        </a:lnSpc>
                      </a:pPr>
                      <a:r>
                        <a:rPr lang="en-US" sz="2850">
                          <a:solidFill>
                            <a:srgbClr val="160042"/>
                          </a:solidFill>
                          <a:sym typeface="Quicksand Bold"/>
                        </a:rPr>
                        <a:t>BSL</a:t>
                      </a:r>
                    </a:p>
                    <a:p>
                      <a:pPr algn="ctr">
                        <a:lnSpc>
                          <a:spcPts val="4059"/>
                        </a:lnSpc>
                      </a:pPr>
                      <a:r>
                        <a:rPr lang="en-US" sz="2850">
                          <a:solidFill>
                            <a:srgbClr val="160042"/>
                          </a:solidFill>
                          <a:sym typeface="Quicksand Bold"/>
                        </a:rPr>
                        <a:t>ASL</a:t>
                      </a:r>
                    </a:p>
                  </a:txBody>
                  <a:tcPr marL="190500" marR="190500" marT="190500" marB="190500" anchor="ctr">
                    <a:solidFill>
                      <a:schemeClr val="bg1"/>
                    </a:solidFill>
                  </a:tcPr>
                </a:tc>
                <a:tc>
                  <a:txBody>
                    <a:bodyPr/>
                    <a:lstStyle/>
                    <a:p>
                      <a:pPr algn="ctr">
                        <a:lnSpc>
                          <a:spcPts val="4060"/>
                        </a:lnSpc>
                        <a:defRPr/>
                      </a:pPr>
                      <a:r>
                        <a:rPr lang="en-US" sz="2900">
                          <a:solidFill>
                            <a:srgbClr val="127FCE"/>
                          </a:solidFill>
                          <a:sym typeface="Quicksand Bold"/>
                        </a:rPr>
                        <a:t>0.94</a:t>
                      </a:r>
                      <a:endParaRPr lang="en-US" sz="1100"/>
                    </a:p>
                    <a:p>
                      <a:pPr algn="ctr">
                        <a:lnSpc>
                          <a:spcPts val="4060"/>
                        </a:lnSpc>
                      </a:pPr>
                      <a:r>
                        <a:rPr lang="en-US" sz="2900">
                          <a:solidFill>
                            <a:srgbClr val="127FCE"/>
                          </a:solidFill>
                          <a:sym typeface="Quicksand Bold"/>
                        </a:rPr>
                        <a:t>0.88</a:t>
                      </a:r>
                    </a:p>
                    <a:p>
                      <a:pPr algn="ctr">
                        <a:lnSpc>
                          <a:spcPts val="4060"/>
                        </a:lnSpc>
                      </a:pPr>
                      <a:r>
                        <a:rPr lang="en-US" sz="2900">
                          <a:solidFill>
                            <a:srgbClr val="127FCE"/>
                          </a:solidFill>
                          <a:sym typeface="Quicksand Bold"/>
                        </a:rPr>
                        <a:t>0.96</a:t>
                      </a:r>
                    </a:p>
                  </a:txBody>
                  <a:tcPr marL="190500" marR="190500" marT="190500" marB="190500" anchor="ctr">
                    <a:solidFill>
                      <a:schemeClr val="bg1"/>
                    </a:solidFill>
                  </a:tcPr>
                </a:tc>
                <a:tc>
                  <a:txBody>
                    <a:bodyPr/>
                    <a:lstStyle/>
                    <a:p>
                      <a:pPr algn="ctr">
                        <a:lnSpc>
                          <a:spcPts val="4060"/>
                        </a:lnSpc>
                        <a:defRPr/>
                      </a:pPr>
                      <a:r>
                        <a:rPr lang="en-US" sz="2900">
                          <a:solidFill>
                            <a:srgbClr val="127FCE"/>
                          </a:solidFill>
                          <a:sym typeface="Quicksand Bold"/>
                        </a:rPr>
                        <a:t>0.74</a:t>
                      </a:r>
                      <a:endParaRPr lang="en-US" sz="1100"/>
                    </a:p>
                    <a:p>
                      <a:pPr algn="ctr">
                        <a:lnSpc>
                          <a:spcPts val="4060"/>
                        </a:lnSpc>
                      </a:pPr>
                      <a:r>
                        <a:rPr lang="en-US" sz="2900">
                          <a:solidFill>
                            <a:srgbClr val="127FCE"/>
                          </a:solidFill>
                          <a:sym typeface="Quicksand Bold"/>
                        </a:rPr>
                        <a:t>0.75</a:t>
                      </a:r>
                    </a:p>
                    <a:p>
                      <a:pPr algn="ctr">
                        <a:lnSpc>
                          <a:spcPts val="4060"/>
                        </a:lnSpc>
                      </a:pPr>
                      <a:r>
                        <a:rPr lang="en-US" sz="2900">
                          <a:solidFill>
                            <a:srgbClr val="127FCE"/>
                          </a:solidFill>
                          <a:sym typeface="Quicksand Bold"/>
                        </a:rPr>
                        <a:t>0.76</a:t>
                      </a:r>
                    </a:p>
                  </a:txBody>
                  <a:tcPr marL="190500" marR="190500" marT="190500" marB="190500" anchor="ctr">
                    <a:solidFill>
                      <a:schemeClr val="bg1"/>
                    </a:solidFill>
                  </a:tcPr>
                </a:tc>
                <a:tc>
                  <a:txBody>
                    <a:bodyPr/>
                    <a:lstStyle/>
                    <a:p>
                      <a:pPr algn="ctr">
                        <a:lnSpc>
                          <a:spcPts val="4060"/>
                        </a:lnSpc>
                        <a:defRPr/>
                      </a:pPr>
                      <a:r>
                        <a:rPr lang="en-US" sz="2900">
                          <a:solidFill>
                            <a:srgbClr val="5FCE23"/>
                          </a:solidFill>
                          <a:sym typeface="Quicksand Bold"/>
                        </a:rPr>
                        <a:t>0.97</a:t>
                      </a:r>
                      <a:endParaRPr lang="en-US" sz="1100"/>
                    </a:p>
                    <a:p>
                      <a:pPr algn="ctr">
                        <a:lnSpc>
                          <a:spcPts val="4060"/>
                        </a:lnSpc>
                      </a:pPr>
                      <a:r>
                        <a:rPr lang="en-US" sz="2900">
                          <a:solidFill>
                            <a:srgbClr val="5FCE23"/>
                          </a:solidFill>
                          <a:sym typeface="Quicksand Bold"/>
                        </a:rPr>
                        <a:t>0.89</a:t>
                      </a:r>
                    </a:p>
                    <a:p>
                      <a:pPr algn="ctr">
                        <a:lnSpc>
                          <a:spcPts val="4060"/>
                        </a:lnSpc>
                      </a:pPr>
                      <a:r>
                        <a:rPr lang="en-US" sz="2900">
                          <a:solidFill>
                            <a:srgbClr val="5FCE23"/>
                          </a:solidFill>
                          <a:sym typeface="Quicksand Bold"/>
                        </a:rPr>
                        <a:t>0.86</a:t>
                      </a:r>
                    </a:p>
                  </a:txBody>
                  <a:tcPr marL="190500" marR="190500" marT="190500" marB="190500" anchor="ctr">
                    <a:solidFill>
                      <a:schemeClr val="bg1"/>
                    </a:solidFill>
                  </a:tcPr>
                </a:tc>
                <a:tc>
                  <a:txBody>
                    <a:bodyPr/>
                    <a:lstStyle/>
                    <a:p>
                      <a:pPr algn="ctr">
                        <a:lnSpc>
                          <a:spcPts val="4060"/>
                        </a:lnSpc>
                        <a:defRPr/>
                      </a:pPr>
                      <a:r>
                        <a:rPr lang="en-US" sz="2900">
                          <a:solidFill>
                            <a:srgbClr val="C800D2"/>
                          </a:solidFill>
                          <a:sym typeface="Quicksand Bold"/>
                        </a:rPr>
                        <a:t>0.98</a:t>
                      </a:r>
                      <a:endParaRPr lang="en-US" sz="1100"/>
                    </a:p>
                    <a:p>
                      <a:pPr algn="ctr">
                        <a:lnSpc>
                          <a:spcPts val="4060"/>
                        </a:lnSpc>
                      </a:pPr>
                      <a:r>
                        <a:rPr lang="en-US" sz="2900">
                          <a:solidFill>
                            <a:srgbClr val="C800D2"/>
                          </a:solidFill>
                          <a:sym typeface="Quicksand Bold"/>
                        </a:rPr>
                        <a:t>0.96</a:t>
                      </a:r>
                    </a:p>
                    <a:p>
                      <a:pPr algn="ctr">
                        <a:lnSpc>
                          <a:spcPts val="4060"/>
                        </a:lnSpc>
                      </a:pPr>
                      <a:r>
                        <a:rPr lang="en-US" sz="2900">
                          <a:solidFill>
                            <a:srgbClr val="C800D2"/>
                          </a:solidFill>
                          <a:sym typeface="Quicksand Bold"/>
                        </a:rPr>
                        <a:t>0.97</a:t>
                      </a:r>
                    </a:p>
                  </a:txBody>
                  <a:tcPr marL="190500" marR="190500" marT="190500" marB="190500" anchor="ctr">
                    <a:solidFill>
                      <a:schemeClr val="bg1"/>
                    </a:solidFill>
                  </a:tcPr>
                </a:tc>
                <a:tc>
                  <a:txBody>
                    <a:bodyPr/>
                    <a:lstStyle/>
                    <a:p>
                      <a:pPr algn="ctr">
                        <a:lnSpc>
                          <a:spcPts val="4060"/>
                        </a:lnSpc>
                        <a:defRPr/>
                      </a:pPr>
                      <a:r>
                        <a:rPr lang="en-US" sz="2900">
                          <a:solidFill>
                            <a:srgbClr val="D71235"/>
                          </a:solidFill>
                          <a:sym typeface="Quicksand Bold"/>
                        </a:rPr>
                        <a:t>0.96</a:t>
                      </a:r>
                      <a:endParaRPr lang="en-US" sz="1100"/>
                    </a:p>
                    <a:p>
                      <a:pPr algn="ctr">
                        <a:lnSpc>
                          <a:spcPts val="4060"/>
                        </a:lnSpc>
                      </a:pPr>
                      <a:r>
                        <a:rPr lang="en-US" sz="2900">
                          <a:solidFill>
                            <a:srgbClr val="D71235"/>
                          </a:solidFill>
                          <a:sym typeface="Quicksand Bold"/>
                        </a:rPr>
                        <a:t>0.97</a:t>
                      </a:r>
                    </a:p>
                    <a:p>
                      <a:pPr algn="ctr">
                        <a:lnSpc>
                          <a:spcPts val="4060"/>
                        </a:lnSpc>
                      </a:pPr>
                      <a:r>
                        <a:rPr lang="en-US" sz="2900">
                          <a:solidFill>
                            <a:srgbClr val="D71235"/>
                          </a:solidFill>
                          <a:sym typeface="Quicksand Bold"/>
                        </a:rPr>
                        <a:t>0.97</a:t>
                      </a:r>
                    </a:p>
                  </a:txBody>
                  <a:tcPr marL="190500" marR="190500" marT="190500" marB="190500" anchor="ctr">
                    <a:solidFill>
                      <a:schemeClr val="bg1"/>
                    </a:solidFill>
                  </a:tcPr>
                </a:tc>
                <a:tc>
                  <a:txBody>
                    <a:bodyPr/>
                    <a:lstStyle/>
                    <a:p>
                      <a:pPr algn="ctr">
                        <a:lnSpc>
                          <a:spcPts val="4060"/>
                        </a:lnSpc>
                        <a:defRPr/>
                      </a:pPr>
                      <a:r>
                        <a:rPr lang="en-US" sz="2900">
                          <a:solidFill>
                            <a:srgbClr val="E07F19"/>
                          </a:solidFill>
                          <a:sym typeface="Quicksand Bold"/>
                        </a:rPr>
                        <a:t>0.91</a:t>
                      </a:r>
                      <a:endParaRPr lang="en-US" sz="1100"/>
                    </a:p>
                    <a:p>
                      <a:pPr algn="ctr">
                        <a:lnSpc>
                          <a:spcPts val="4060"/>
                        </a:lnSpc>
                      </a:pPr>
                      <a:r>
                        <a:rPr lang="en-US" sz="2900">
                          <a:solidFill>
                            <a:srgbClr val="E07F19"/>
                          </a:solidFill>
                          <a:sym typeface="Quicksand Bold"/>
                        </a:rPr>
                        <a:t>0.94</a:t>
                      </a:r>
                    </a:p>
                    <a:p>
                      <a:pPr algn="ctr">
                        <a:lnSpc>
                          <a:spcPts val="4060"/>
                        </a:lnSpc>
                      </a:pPr>
                      <a:r>
                        <a:rPr lang="en-US" sz="2900">
                          <a:solidFill>
                            <a:srgbClr val="E07F19"/>
                          </a:solidFill>
                          <a:sym typeface="Quicksand Bold"/>
                        </a:rPr>
                        <a:t>0.96</a:t>
                      </a:r>
                    </a:p>
                  </a:txBody>
                  <a:tcPr marL="190500" marR="190500" marT="190500" marB="190500" anchor="ctr">
                    <a:solidFill>
                      <a:schemeClr val="bg1"/>
                    </a:solidFill>
                  </a:tcPr>
                </a:tc>
                <a:extLst>
                  <a:ext uri="{0D108BD9-81ED-4DB2-BD59-A6C34878D82A}">
                    <a16:rowId xmlns:a16="http://schemas.microsoft.com/office/drawing/2014/main" val="10002"/>
                  </a:ext>
                </a:extLst>
              </a:tr>
              <a:tr h="2085327">
                <a:tc>
                  <a:txBody>
                    <a:bodyPr/>
                    <a:lstStyle/>
                    <a:p>
                      <a:pPr algn="ctr">
                        <a:lnSpc>
                          <a:spcPts val="4059"/>
                        </a:lnSpc>
                        <a:defRPr/>
                      </a:pPr>
                      <a:r>
                        <a:rPr lang="en-US" sz="2850">
                          <a:solidFill>
                            <a:srgbClr val="160042"/>
                          </a:solidFill>
                          <a:sym typeface="Quicksand Bold"/>
                        </a:rPr>
                        <a:t>64/20</a:t>
                      </a:r>
                      <a:endParaRPr lang="en-US" sz="2850"/>
                    </a:p>
                  </a:txBody>
                  <a:tcPr marL="190500" marR="190500" marT="190500" marB="190500" anchor="ctr">
                    <a:solidFill>
                      <a:schemeClr val="bg1"/>
                    </a:solidFill>
                  </a:tcPr>
                </a:tc>
                <a:tc>
                  <a:txBody>
                    <a:bodyPr/>
                    <a:lstStyle/>
                    <a:p>
                      <a:pPr algn="ctr">
                        <a:lnSpc>
                          <a:spcPts val="4059"/>
                        </a:lnSpc>
                        <a:defRPr/>
                      </a:pPr>
                      <a:r>
                        <a:rPr lang="en-US" sz="2850">
                          <a:solidFill>
                            <a:srgbClr val="160042"/>
                          </a:solidFill>
                          <a:sym typeface="Quicksand Bold"/>
                        </a:rPr>
                        <a:t>LIS</a:t>
                      </a:r>
                      <a:endParaRPr lang="en-US" sz="2850"/>
                    </a:p>
                    <a:p>
                      <a:pPr algn="ctr">
                        <a:lnSpc>
                          <a:spcPts val="4059"/>
                        </a:lnSpc>
                      </a:pPr>
                      <a:r>
                        <a:rPr lang="en-US" sz="2850">
                          <a:solidFill>
                            <a:srgbClr val="160042"/>
                          </a:solidFill>
                          <a:sym typeface="Quicksand Bold"/>
                        </a:rPr>
                        <a:t>BSL</a:t>
                      </a:r>
                    </a:p>
                    <a:p>
                      <a:pPr algn="ctr">
                        <a:lnSpc>
                          <a:spcPts val="4059"/>
                        </a:lnSpc>
                      </a:pPr>
                      <a:r>
                        <a:rPr lang="en-US" sz="2850">
                          <a:solidFill>
                            <a:srgbClr val="160042"/>
                          </a:solidFill>
                          <a:sym typeface="Quicksand Bold"/>
                        </a:rPr>
                        <a:t>ASL</a:t>
                      </a:r>
                    </a:p>
                  </a:txBody>
                  <a:tcPr marL="190500" marR="190500" marT="190500" marB="190500" anchor="ctr">
                    <a:solidFill>
                      <a:schemeClr val="bg1"/>
                    </a:solidFill>
                  </a:tcPr>
                </a:tc>
                <a:tc>
                  <a:txBody>
                    <a:bodyPr/>
                    <a:lstStyle/>
                    <a:p>
                      <a:pPr algn="ctr">
                        <a:lnSpc>
                          <a:spcPts val="4060"/>
                        </a:lnSpc>
                        <a:defRPr/>
                      </a:pPr>
                      <a:r>
                        <a:rPr lang="en-US" sz="2900">
                          <a:solidFill>
                            <a:srgbClr val="127FCE"/>
                          </a:solidFill>
                          <a:sym typeface="Quicksand Bold"/>
                        </a:rPr>
                        <a:t>0.93</a:t>
                      </a:r>
                      <a:endParaRPr lang="en-US" sz="1100"/>
                    </a:p>
                    <a:p>
                      <a:pPr algn="ctr">
                        <a:lnSpc>
                          <a:spcPts val="4060"/>
                        </a:lnSpc>
                      </a:pPr>
                      <a:r>
                        <a:rPr lang="en-US" sz="2900">
                          <a:solidFill>
                            <a:srgbClr val="127FCE"/>
                          </a:solidFill>
                          <a:sym typeface="Quicksand Bold"/>
                        </a:rPr>
                        <a:t>0.90</a:t>
                      </a:r>
                    </a:p>
                    <a:p>
                      <a:pPr algn="ctr">
                        <a:lnSpc>
                          <a:spcPts val="4060"/>
                        </a:lnSpc>
                      </a:pPr>
                      <a:r>
                        <a:rPr lang="en-US" sz="2900">
                          <a:solidFill>
                            <a:srgbClr val="127FCE"/>
                          </a:solidFill>
                          <a:sym typeface="Quicksand Bold"/>
                        </a:rPr>
                        <a:t>0.96</a:t>
                      </a:r>
                    </a:p>
                  </a:txBody>
                  <a:tcPr marL="190500" marR="190500" marT="190500" marB="190500" anchor="ctr">
                    <a:solidFill>
                      <a:schemeClr val="bg1"/>
                    </a:solidFill>
                  </a:tcPr>
                </a:tc>
                <a:tc>
                  <a:txBody>
                    <a:bodyPr/>
                    <a:lstStyle/>
                    <a:p>
                      <a:pPr algn="ctr">
                        <a:lnSpc>
                          <a:spcPts val="4060"/>
                        </a:lnSpc>
                        <a:defRPr/>
                      </a:pPr>
                      <a:r>
                        <a:rPr lang="en-US" sz="2900">
                          <a:solidFill>
                            <a:srgbClr val="127FCE"/>
                          </a:solidFill>
                          <a:sym typeface="Quicksand Bold"/>
                        </a:rPr>
                        <a:t>0.73</a:t>
                      </a:r>
                      <a:endParaRPr lang="en-US" sz="1100"/>
                    </a:p>
                    <a:p>
                      <a:pPr algn="ctr">
                        <a:lnSpc>
                          <a:spcPts val="4060"/>
                        </a:lnSpc>
                      </a:pPr>
                      <a:r>
                        <a:rPr lang="en-US" sz="2900">
                          <a:solidFill>
                            <a:srgbClr val="127FCE"/>
                          </a:solidFill>
                          <a:sym typeface="Quicksand Bold"/>
                        </a:rPr>
                        <a:t>0.70</a:t>
                      </a:r>
                    </a:p>
                    <a:p>
                      <a:pPr algn="ctr">
                        <a:lnSpc>
                          <a:spcPts val="4060"/>
                        </a:lnSpc>
                      </a:pPr>
                      <a:r>
                        <a:rPr lang="en-US" sz="2900">
                          <a:solidFill>
                            <a:srgbClr val="127FCE"/>
                          </a:solidFill>
                          <a:sym typeface="Quicksand Bold"/>
                        </a:rPr>
                        <a:t>0.77</a:t>
                      </a:r>
                    </a:p>
                  </a:txBody>
                  <a:tcPr marL="190500" marR="190500" marT="190500" marB="190500" anchor="ctr">
                    <a:solidFill>
                      <a:schemeClr val="bg1"/>
                    </a:solidFill>
                  </a:tcPr>
                </a:tc>
                <a:tc>
                  <a:txBody>
                    <a:bodyPr/>
                    <a:lstStyle/>
                    <a:p>
                      <a:pPr algn="ctr">
                        <a:lnSpc>
                          <a:spcPts val="4060"/>
                        </a:lnSpc>
                        <a:defRPr/>
                      </a:pPr>
                      <a:r>
                        <a:rPr lang="en-US" sz="2900">
                          <a:solidFill>
                            <a:srgbClr val="5FCE23"/>
                          </a:solidFill>
                          <a:sym typeface="Quicksand Bold"/>
                        </a:rPr>
                        <a:t>0.97</a:t>
                      </a:r>
                      <a:endParaRPr lang="en-US" sz="1100"/>
                    </a:p>
                    <a:p>
                      <a:pPr algn="ctr">
                        <a:lnSpc>
                          <a:spcPts val="4060"/>
                        </a:lnSpc>
                      </a:pPr>
                      <a:r>
                        <a:rPr lang="en-US" sz="2900">
                          <a:solidFill>
                            <a:srgbClr val="5FCE23"/>
                          </a:solidFill>
                          <a:sym typeface="Quicksand Bold"/>
                        </a:rPr>
                        <a:t>0.87</a:t>
                      </a:r>
                    </a:p>
                    <a:p>
                      <a:pPr algn="ctr">
                        <a:lnSpc>
                          <a:spcPts val="4060"/>
                        </a:lnSpc>
                      </a:pPr>
                      <a:r>
                        <a:rPr lang="en-US" sz="2900">
                          <a:solidFill>
                            <a:srgbClr val="5FCE23"/>
                          </a:solidFill>
                          <a:sym typeface="Quicksand Bold"/>
                        </a:rPr>
                        <a:t>0.87</a:t>
                      </a:r>
                    </a:p>
                  </a:txBody>
                  <a:tcPr marL="190500" marR="190500" marT="190500" marB="190500" anchor="ctr">
                    <a:solidFill>
                      <a:schemeClr val="bg1"/>
                    </a:solidFill>
                  </a:tcPr>
                </a:tc>
                <a:tc>
                  <a:txBody>
                    <a:bodyPr/>
                    <a:lstStyle/>
                    <a:p>
                      <a:pPr algn="ctr">
                        <a:lnSpc>
                          <a:spcPts val="4060"/>
                        </a:lnSpc>
                        <a:defRPr/>
                      </a:pPr>
                      <a:r>
                        <a:rPr lang="en-US" sz="2900">
                          <a:solidFill>
                            <a:srgbClr val="C800D2"/>
                          </a:solidFill>
                          <a:sym typeface="Quicksand Bold"/>
                        </a:rPr>
                        <a:t>0.97</a:t>
                      </a:r>
                      <a:endParaRPr lang="en-US" sz="1100"/>
                    </a:p>
                    <a:p>
                      <a:pPr algn="ctr">
                        <a:lnSpc>
                          <a:spcPts val="4060"/>
                        </a:lnSpc>
                      </a:pPr>
                      <a:r>
                        <a:rPr lang="en-US" sz="2900">
                          <a:solidFill>
                            <a:srgbClr val="C800D2"/>
                          </a:solidFill>
                          <a:sym typeface="Quicksand Bold"/>
                        </a:rPr>
                        <a:t>0.93</a:t>
                      </a:r>
                    </a:p>
                    <a:p>
                      <a:pPr algn="ctr">
                        <a:lnSpc>
                          <a:spcPts val="4060"/>
                        </a:lnSpc>
                      </a:pPr>
                      <a:r>
                        <a:rPr lang="en-US" sz="2900">
                          <a:solidFill>
                            <a:srgbClr val="C800D2"/>
                          </a:solidFill>
                          <a:sym typeface="Quicksand Bold"/>
                        </a:rPr>
                        <a:t>0.94</a:t>
                      </a:r>
                    </a:p>
                  </a:txBody>
                  <a:tcPr marL="190500" marR="190500" marT="190500" marB="190500" anchor="ctr">
                    <a:solidFill>
                      <a:schemeClr val="bg1"/>
                    </a:solidFill>
                  </a:tcPr>
                </a:tc>
                <a:tc>
                  <a:txBody>
                    <a:bodyPr/>
                    <a:lstStyle/>
                    <a:p>
                      <a:pPr algn="ctr">
                        <a:lnSpc>
                          <a:spcPts val="4060"/>
                        </a:lnSpc>
                        <a:defRPr/>
                      </a:pPr>
                      <a:r>
                        <a:rPr lang="en-US" sz="2900">
                          <a:solidFill>
                            <a:srgbClr val="D71235"/>
                          </a:solidFill>
                          <a:sym typeface="Quicksand Bold"/>
                        </a:rPr>
                        <a:t>0.97</a:t>
                      </a:r>
                      <a:endParaRPr lang="en-US" sz="1100"/>
                    </a:p>
                    <a:p>
                      <a:pPr algn="ctr">
                        <a:lnSpc>
                          <a:spcPts val="4060"/>
                        </a:lnSpc>
                      </a:pPr>
                      <a:r>
                        <a:rPr lang="en-US" sz="2900">
                          <a:solidFill>
                            <a:srgbClr val="D71235"/>
                          </a:solidFill>
                          <a:sym typeface="Quicksand Bold"/>
                        </a:rPr>
                        <a:t>0.96</a:t>
                      </a:r>
                    </a:p>
                    <a:p>
                      <a:pPr algn="ctr">
                        <a:lnSpc>
                          <a:spcPts val="4060"/>
                        </a:lnSpc>
                      </a:pPr>
                      <a:r>
                        <a:rPr lang="en-US" sz="2900">
                          <a:solidFill>
                            <a:srgbClr val="D71235"/>
                          </a:solidFill>
                          <a:sym typeface="Quicksand Bold"/>
                        </a:rPr>
                        <a:t>0.96</a:t>
                      </a:r>
                    </a:p>
                  </a:txBody>
                  <a:tcPr marL="190500" marR="190500" marT="190500" marB="190500" anchor="ctr">
                    <a:solidFill>
                      <a:schemeClr val="bg1"/>
                    </a:solidFill>
                  </a:tcPr>
                </a:tc>
                <a:tc>
                  <a:txBody>
                    <a:bodyPr/>
                    <a:lstStyle/>
                    <a:p>
                      <a:pPr algn="ctr">
                        <a:lnSpc>
                          <a:spcPts val="4060"/>
                        </a:lnSpc>
                        <a:defRPr/>
                      </a:pPr>
                      <a:r>
                        <a:rPr lang="en-US" sz="2900">
                          <a:solidFill>
                            <a:srgbClr val="E07F19"/>
                          </a:solidFill>
                          <a:sym typeface="Quicksand Bold"/>
                        </a:rPr>
                        <a:t>0.90</a:t>
                      </a:r>
                      <a:endParaRPr lang="en-US" sz="1100"/>
                    </a:p>
                    <a:p>
                      <a:pPr algn="ctr">
                        <a:lnSpc>
                          <a:spcPts val="4060"/>
                        </a:lnSpc>
                      </a:pPr>
                      <a:r>
                        <a:rPr lang="en-US" sz="2900">
                          <a:solidFill>
                            <a:srgbClr val="E07F19"/>
                          </a:solidFill>
                          <a:sym typeface="Quicksand Bold"/>
                        </a:rPr>
                        <a:t>0.93</a:t>
                      </a:r>
                    </a:p>
                    <a:p>
                      <a:pPr algn="ctr">
                        <a:lnSpc>
                          <a:spcPts val="4060"/>
                        </a:lnSpc>
                      </a:pPr>
                      <a:r>
                        <a:rPr lang="en-US" sz="2900">
                          <a:solidFill>
                            <a:srgbClr val="E07F19"/>
                          </a:solidFill>
                          <a:sym typeface="Quicksand Bold"/>
                        </a:rPr>
                        <a:t>0.95</a:t>
                      </a:r>
                    </a:p>
                  </a:txBody>
                  <a:tcPr marL="190500" marR="190500" marT="190500" marB="190500" anchor="ctr">
                    <a:solidFill>
                      <a:schemeClr val="bg1"/>
                    </a:solidFill>
                  </a:tcPr>
                </a:tc>
                <a:extLst>
                  <a:ext uri="{0D108BD9-81ED-4DB2-BD59-A6C34878D82A}">
                    <a16:rowId xmlns:a16="http://schemas.microsoft.com/office/drawing/2014/main" val="10003"/>
                  </a:ext>
                </a:extLst>
              </a:tr>
            </a:tbl>
          </a:graphicData>
        </a:graphic>
      </p:graphicFrame>
      <p:grpSp>
        <p:nvGrpSpPr>
          <p:cNvPr id="8" name="Group 8"/>
          <p:cNvGrpSpPr/>
          <p:nvPr/>
        </p:nvGrpSpPr>
        <p:grpSpPr>
          <a:xfrm>
            <a:off x="11780946" y="3442270"/>
            <a:ext cx="1679812" cy="608894"/>
            <a:chOff x="0" y="0"/>
            <a:chExt cx="442420" cy="160367"/>
          </a:xfrm>
        </p:grpSpPr>
        <p:sp>
          <p:nvSpPr>
            <p:cNvPr id="9" name="Freeform 9"/>
            <p:cNvSpPr/>
            <p:nvPr/>
          </p:nvSpPr>
          <p:spPr>
            <a:xfrm>
              <a:off x="0" y="0"/>
              <a:ext cx="442420" cy="160367"/>
            </a:xfrm>
            <a:custGeom>
              <a:avLst/>
              <a:gdLst/>
              <a:ahLst/>
              <a:cxnLst/>
              <a:rect l="l" t="t" r="r" b="b"/>
              <a:pathLst>
                <a:path w="442420" h="160367">
                  <a:moveTo>
                    <a:pt x="0" y="0"/>
                  </a:moveTo>
                  <a:lnTo>
                    <a:pt x="442420" y="0"/>
                  </a:lnTo>
                  <a:lnTo>
                    <a:pt x="442420" y="160367"/>
                  </a:lnTo>
                  <a:lnTo>
                    <a:pt x="0" y="160367"/>
                  </a:lnTo>
                  <a:close/>
                </a:path>
              </a:pathLst>
            </a:custGeom>
            <a:solidFill>
              <a:srgbClr val="000000">
                <a:alpha val="0"/>
              </a:srgbClr>
            </a:solidFill>
            <a:ln w="76200" cap="sq">
              <a:solidFill>
                <a:srgbClr val="FFEF16"/>
              </a:solidFill>
              <a:prstDash val="solid"/>
              <a:miter/>
            </a:ln>
          </p:spPr>
        </p:sp>
        <p:sp>
          <p:nvSpPr>
            <p:cNvPr id="10" name="TextBox 10"/>
            <p:cNvSpPr txBox="1"/>
            <p:nvPr/>
          </p:nvSpPr>
          <p:spPr>
            <a:xfrm>
              <a:off x="0" y="-28575"/>
              <a:ext cx="442420" cy="188942"/>
            </a:xfrm>
            <a:prstGeom prst="rect">
              <a:avLst/>
            </a:prstGeom>
          </p:spPr>
          <p:txBody>
            <a:bodyPr lIns="50800" tIns="50800" rIns="50800" bIns="50800" rtlCol="0" anchor="ctr"/>
            <a:lstStyle/>
            <a:p>
              <a:pPr algn="ctr">
                <a:lnSpc>
                  <a:spcPts val="2378"/>
                </a:lnSpc>
              </a:pPr>
              <a:endParaRPr/>
            </a:p>
          </p:txBody>
        </p:sp>
      </p:grpSp>
      <p:grpSp>
        <p:nvGrpSpPr>
          <p:cNvPr id="11" name="Group 11"/>
          <p:cNvGrpSpPr/>
          <p:nvPr/>
        </p:nvGrpSpPr>
        <p:grpSpPr>
          <a:xfrm>
            <a:off x="11761896" y="5542583"/>
            <a:ext cx="1679812" cy="608894"/>
            <a:chOff x="0" y="0"/>
            <a:chExt cx="442420" cy="160367"/>
          </a:xfrm>
        </p:grpSpPr>
        <p:sp>
          <p:nvSpPr>
            <p:cNvPr id="12" name="Freeform 12"/>
            <p:cNvSpPr/>
            <p:nvPr/>
          </p:nvSpPr>
          <p:spPr>
            <a:xfrm>
              <a:off x="0" y="0"/>
              <a:ext cx="442420" cy="160367"/>
            </a:xfrm>
            <a:custGeom>
              <a:avLst/>
              <a:gdLst/>
              <a:ahLst/>
              <a:cxnLst/>
              <a:rect l="l" t="t" r="r" b="b"/>
              <a:pathLst>
                <a:path w="442420" h="160367">
                  <a:moveTo>
                    <a:pt x="0" y="0"/>
                  </a:moveTo>
                  <a:lnTo>
                    <a:pt x="442420" y="0"/>
                  </a:lnTo>
                  <a:lnTo>
                    <a:pt x="442420" y="160367"/>
                  </a:lnTo>
                  <a:lnTo>
                    <a:pt x="0" y="160367"/>
                  </a:lnTo>
                  <a:close/>
                </a:path>
              </a:pathLst>
            </a:custGeom>
            <a:solidFill>
              <a:srgbClr val="000000">
                <a:alpha val="0"/>
              </a:srgbClr>
            </a:solidFill>
            <a:ln w="76200" cap="sq">
              <a:solidFill>
                <a:srgbClr val="FFEF16"/>
              </a:solidFill>
              <a:prstDash val="solid"/>
              <a:miter/>
            </a:ln>
          </p:spPr>
        </p:sp>
        <p:sp>
          <p:nvSpPr>
            <p:cNvPr id="13" name="TextBox 13"/>
            <p:cNvSpPr txBox="1"/>
            <p:nvPr/>
          </p:nvSpPr>
          <p:spPr>
            <a:xfrm>
              <a:off x="0" y="-28575"/>
              <a:ext cx="442420" cy="188942"/>
            </a:xfrm>
            <a:prstGeom prst="rect">
              <a:avLst/>
            </a:prstGeom>
          </p:spPr>
          <p:txBody>
            <a:bodyPr lIns="50800" tIns="50800" rIns="50800" bIns="50800" rtlCol="0" anchor="ctr"/>
            <a:lstStyle/>
            <a:p>
              <a:pPr algn="ctr">
                <a:lnSpc>
                  <a:spcPts val="2378"/>
                </a:lnSpc>
              </a:pPr>
              <a:endParaRPr/>
            </a:p>
          </p:txBody>
        </p:sp>
      </p:grpSp>
      <p:grpSp>
        <p:nvGrpSpPr>
          <p:cNvPr id="14" name="Group 14"/>
          <p:cNvGrpSpPr/>
          <p:nvPr/>
        </p:nvGrpSpPr>
        <p:grpSpPr>
          <a:xfrm>
            <a:off x="11780946" y="7646903"/>
            <a:ext cx="1679812" cy="608894"/>
            <a:chOff x="0" y="0"/>
            <a:chExt cx="442420" cy="160367"/>
          </a:xfrm>
        </p:grpSpPr>
        <p:sp>
          <p:nvSpPr>
            <p:cNvPr id="15" name="Freeform 15"/>
            <p:cNvSpPr/>
            <p:nvPr/>
          </p:nvSpPr>
          <p:spPr>
            <a:xfrm>
              <a:off x="0" y="0"/>
              <a:ext cx="442420" cy="160367"/>
            </a:xfrm>
            <a:custGeom>
              <a:avLst/>
              <a:gdLst/>
              <a:ahLst/>
              <a:cxnLst/>
              <a:rect l="l" t="t" r="r" b="b"/>
              <a:pathLst>
                <a:path w="442420" h="160367">
                  <a:moveTo>
                    <a:pt x="0" y="0"/>
                  </a:moveTo>
                  <a:lnTo>
                    <a:pt x="442420" y="0"/>
                  </a:lnTo>
                  <a:lnTo>
                    <a:pt x="442420" y="160367"/>
                  </a:lnTo>
                  <a:lnTo>
                    <a:pt x="0" y="160367"/>
                  </a:lnTo>
                  <a:close/>
                </a:path>
              </a:pathLst>
            </a:custGeom>
            <a:solidFill>
              <a:srgbClr val="000000">
                <a:alpha val="0"/>
              </a:srgbClr>
            </a:solidFill>
            <a:ln w="76200" cap="sq">
              <a:solidFill>
                <a:srgbClr val="FFEF16"/>
              </a:solidFill>
              <a:prstDash val="solid"/>
              <a:miter/>
            </a:ln>
          </p:spPr>
        </p:sp>
        <p:sp>
          <p:nvSpPr>
            <p:cNvPr id="16" name="TextBox 16"/>
            <p:cNvSpPr txBox="1"/>
            <p:nvPr/>
          </p:nvSpPr>
          <p:spPr>
            <a:xfrm>
              <a:off x="0" y="-28575"/>
              <a:ext cx="442420" cy="188942"/>
            </a:xfrm>
            <a:prstGeom prst="rect">
              <a:avLst/>
            </a:prstGeom>
          </p:spPr>
          <p:txBody>
            <a:bodyPr lIns="50800" tIns="50800" rIns="50800" bIns="50800" rtlCol="0" anchor="ctr"/>
            <a:lstStyle/>
            <a:p>
              <a:pPr algn="ctr">
                <a:lnSpc>
                  <a:spcPts val="2378"/>
                </a:lnSpc>
              </a:pPr>
              <a:endParaRPr/>
            </a:p>
          </p:txBody>
        </p:sp>
      </p:grpSp>
      <p:grpSp>
        <p:nvGrpSpPr>
          <p:cNvPr id="17" name="Group 17"/>
          <p:cNvGrpSpPr/>
          <p:nvPr/>
        </p:nvGrpSpPr>
        <p:grpSpPr>
          <a:xfrm>
            <a:off x="13975265" y="3981828"/>
            <a:ext cx="1679812" cy="608894"/>
            <a:chOff x="0" y="0"/>
            <a:chExt cx="442420" cy="160367"/>
          </a:xfrm>
        </p:grpSpPr>
        <p:sp>
          <p:nvSpPr>
            <p:cNvPr id="18" name="Freeform 18"/>
            <p:cNvSpPr/>
            <p:nvPr/>
          </p:nvSpPr>
          <p:spPr>
            <a:xfrm>
              <a:off x="0" y="0"/>
              <a:ext cx="442420" cy="160367"/>
            </a:xfrm>
            <a:custGeom>
              <a:avLst/>
              <a:gdLst/>
              <a:ahLst/>
              <a:cxnLst/>
              <a:rect l="l" t="t" r="r" b="b"/>
              <a:pathLst>
                <a:path w="442420" h="160367">
                  <a:moveTo>
                    <a:pt x="0" y="0"/>
                  </a:moveTo>
                  <a:lnTo>
                    <a:pt x="442420" y="0"/>
                  </a:lnTo>
                  <a:lnTo>
                    <a:pt x="442420" y="160367"/>
                  </a:lnTo>
                  <a:lnTo>
                    <a:pt x="0" y="160367"/>
                  </a:lnTo>
                  <a:close/>
                </a:path>
              </a:pathLst>
            </a:custGeom>
            <a:solidFill>
              <a:srgbClr val="000000">
                <a:alpha val="0"/>
              </a:srgbClr>
            </a:solidFill>
            <a:ln w="76200" cap="sq">
              <a:solidFill>
                <a:srgbClr val="FFEF16"/>
              </a:solidFill>
              <a:prstDash val="solid"/>
              <a:miter/>
            </a:ln>
          </p:spPr>
        </p:sp>
        <p:sp>
          <p:nvSpPr>
            <p:cNvPr id="19" name="TextBox 19"/>
            <p:cNvSpPr txBox="1"/>
            <p:nvPr/>
          </p:nvSpPr>
          <p:spPr>
            <a:xfrm>
              <a:off x="0" y="-28575"/>
              <a:ext cx="442420" cy="188942"/>
            </a:xfrm>
            <a:prstGeom prst="rect">
              <a:avLst/>
            </a:prstGeom>
          </p:spPr>
          <p:txBody>
            <a:bodyPr lIns="50800" tIns="50800" rIns="50800" bIns="50800" rtlCol="0" anchor="ctr"/>
            <a:lstStyle/>
            <a:p>
              <a:pPr algn="ctr">
                <a:lnSpc>
                  <a:spcPts val="2378"/>
                </a:lnSpc>
              </a:pPr>
              <a:endParaRPr/>
            </a:p>
          </p:txBody>
        </p:sp>
      </p:grpSp>
      <p:grpSp>
        <p:nvGrpSpPr>
          <p:cNvPr id="20" name="Group 20"/>
          <p:cNvGrpSpPr/>
          <p:nvPr/>
        </p:nvGrpSpPr>
        <p:grpSpPr>
          <a:xfrm>
            <a:off x="13975265" y="6084803"/>
            <a:ext cx="1679812" cy="608894"/>
            <a:chOff x="0" y="0"/>
            <a:chExt cx="442420" cy="160367"/>
          </a:xfrm>
        </p:grpSpPr>
        <p:sp>
          <p:nvSpPr>
            <p:cNvPr id="21" name="Freeform 21"/>
            <p:cNvSpPr/>
            <p:nvPr/>
          </p:nvSpPr>
          <p:spPr>
            <a:xfrm>
              <a:off x="0" y="0"/>
              <a:ext cx="442420" cy="160367"/>
            </a:xfrm>
            <a:custGeom>
              <a:avLst/>
              <a:gdLst/>
              <a:ahLst/>
              <a:cxnLst/>
              <a:rect l="l" t="t" r="r" b="b"/>
              <a:pathLst>
                <a:path w="442420" h="160367">
                  <a:moveTo>
                    <a:pt x="0" y="0"/>
                  </a:moveTo>
                  <a:lnTo>
                    <a:pt x="442420" y="0"/>
                  </a:lnTo>
                  <a:lnTo>
                    <a:pt x="442420" y="160367"/>
                  </a:lnTo>
                  <a:lnTo>
                    <a:pt x="0" y="160367"/>
                  </a:lnTo>
                  <a:close/>
                </a:path>
              </a:pathLst>
            </a:custGeom>
            <a:solidFill>
              <a:srgbClr val="000000">
                <a:alpha val="0"/>
              </a:srgbClr>
            </a:solidFill>
            <a:ln w="76200" cap="sq">
              <a:solidFill>
                <a:srgbClr val="FFEF16"/>
              </a:solidFill>
              <a:prstDash val="solid"/>
              <a:miter/>
            </a:ln>
          </p:spPr>
        </p:sp>
        <p:sp>
          <p:nvSpPr>
            <p:cNvPr id="22" name="TextBox 22"/>
            <p:cNvSpPr txBox="1"/>
            <p:nvPr/>
          </p:nvSpPr>
          <p:spPr>
            <a:xfrm>
              <a:off x="0" y="-28575"/>
              <a:ext cx="442420" cy="188942"/>
            </a:xfrm>
            <a:prstGeom prst="rect">
              <a:avLst/>
            </a:prstGeom>
          </p:spPr>
          <p:txBody>
            <a:bodyPr lIns="50800" tIns="50800" rIns="50800" bIns="50800" rtlCol="0" anchor="ctr"/>
            <a:lstStyle/>
            <a:p>
              <a:pPr algn="ctr">
                <a:lnSpc>
                  <a:spcPts val="2378"/>
                </a:lnSpc>
              </a:pPr>
              <a:endParaRPr/>
            </a:p>
          </p:txBody>
        </p:sp>
      </p:grpSp>
      <p:grpSp>
        <p:nvGrpSpPr>
          <p:cNvPr id="23" name="Group 23"/>
          <p:cNvGrpSpPr/>
          <p:nvPr/>
        </p:nvGrpSpPr>
        <p:grpSpPr>
          <a:xfrm>
            <a:off x="13975265" y="8198647"/>
            <a:ext cx="1679812" cy="608894"/>
            <a:chOff x="0" y="0"/>
            <a:chExt cx="442420" cy="160367"/>
          </a:xfrm>
        </p:grpSpPr>
        <p:sp>
          <p:nvSpPr>
            <p:cNvPr id="24" name="Freeform 24"/>
            <p:cNvSpPr/>
            <p:nvPr/>
          </p:nvSpPr>
          <p:spPr>
            <a:xfrm>
              <a:off x="0" y="0"/>
              <a:ext cx="442420" cy="160367"/>
            </a:xfrm>
            <a:custGeom>
              <a:avLst/>
              <a:gdLst/>
              <a:ahLst/>
              <a:cxnLst/>
              <a:rect l="l" t="t" r="r" b="b"/>
              <a:pathLst>
                <a:path w="442420" h="160367">
                  <a:moveTo>
                    <a:pt x="0" y="0"/>
                  </a:moveTo>
                  <a:lnTo>
                    <a:pt x="442420" y="0"/>
                  </a:lnTo>
                  <a:lnTo>
                    <a:pt x="442420" y="160367"/>
                  </a:lnTo>
                  <a:lnTo>
                    <a:pt x="0" y="160367"/>
                  </a:lnTo>
                  <a:close/>
                </a:path>
              </a:pathLst>
            </a:custGeom>
            <a:solidFill>
              <a:srgbClr val="000000">
                <a:alpha val="0"/>
              </a:srgbClr>
            </a:solidFill>
            <a:ln w="76200" cap="sq">
              <a:solidFill>
                <a:srgbClr val="FFEF16"/>
              </a:solidFill>
              <a:prstDash val="solid"/>
              <a:miter/>
            </a:ln>
          </p:spPr>
        </p:sp>
        <p:sp>
          <p:nvSpPr>
            <p:cNvPr id="25" name="TextBox 25"/>
            <p:cNvSpPr txBox="1"/>
            <p:nvPr/>
          </p:nvSpPr>
          <p:spPr>
            <a:xfrm>
              <a:off x="0" y="-28575"/>
              <a:ext cx="442420" cy="188942"/>
            </a:xfrm>
            <a:prstGeom prst="rect">
              <a:avLst/>
            </a:prstGeom>
          </p:spPr>
          <p:txBody>
            <a:bodyPr lIns="50800" tIns="50800" rIns="50800" bIns="50800" rtlCol="0" anchor="ctr"/>
            <a:lstStyle/>
            <a:p>
              <a:pPr algn="ctr">
                <a:lnSpc>
                  <a:spcPts val="2378"/>
                </a:lnSpc>
              </a:pPr>
              <a:endParaRPr/>
            </a:p>
          </p:txBody>
        </p:sp>
      </p:grpSp>
      <p:grpSp>
        <p:nvGrpSpPr>
          <p:cNvPr id="26" name="Group 26"/>
          <p:cNvGrpSpPr/>
          <p:nvPr/>
        </p:nvGrpSpPr>
        <p:grpSpPr>
          <a:xfrm>
            <a:off x="13975265" y="4513061"/>
            <a:ext cx="1679812" cy="608894"/>
            <a:chOff x="0" y="0"/>
            <a:chExt cx="442420" cy="160367"/>
          </a:xfrm>
        </p:grpSpPr>
        <p:sp>
          <p:nvSpPr>
            <p:cNvPr id="27" name="Freeform 27"/>
            <p:cNvSpPr/>
            <p:nvPr/>
          </p:nvSpPr>
          <p:spPr>
            <a:xfrm>
              <a:off x="0" y="0"/>
              <a:ext cx="442420" cy="160367"/>
            </a:xfrm>
            <a:custGeom>
              <a:avLst/>
              <a:gdLst/>
              <a:ahLst/>
              <a:cxnLst/>
              <a:rect l="l" t="t" r="r" b="b"/>
              <a:pathLst>
                <a:path w="442420" h="160367">
                  <a:moveTo>
                    <a:pt x="0" y="0"/>
                  </a:moveTo>
                  <a:lnTo>
                    <a:pt x="442420" y="0"/>
                  </a:lnTo>
                  <a:lnTo>
                    <a:pt x="442420" y="160367"/>
                  </a:lnTo>
                  <a:lnTo>
                    <a:pt x="0" y="160367"/>
                  </a:lnTo>
                  <a:close/>
                </a:path>
              </a:pathLst>
            </a:custGeom>
            <a:solidFill>
              <a:srgbClr val="000000">
                <a:alpha val="0"/>
              </a:srgbClr>
            </a:solidFill>
            <a:ln w="76200" cap="sq">
              <a:solidFill>
                <a:srgbClr val="FFEF16"/>
              </a:solidFill>
              <a:prstDash val="solid"/>
              <a:miter/>
            </a:ln>
          </p:spPr>
        </p:sp>
        <p:sp>
          <p:nvSpPr>
            <p:cNvPr id="28" name="TextBox 28"/>
            <p:cNvSpPr txBox="1"/>
            <p:nvPr/>
          </p:nvSpPr>
          <p:spPr>
            <a:xfrm>
              <a:off x="0" y="-28575"/>
              <a:ext cx="442420" cy="188942"/>
            </a:xfrm>
            <a:prstGeom prst="rect">
              <a:avLst/>
            </a:prstGeom>
          </p:spPr>
          <p:txBody>
            <a:bodyPr lIns="50800" tIns="50800" rIns="50800" bIns="50800" rtlCol="0" anchor="ctr"/>
            <a:lstStyle/>
            <a:p>
              <a:pPr algn="ctr">
                <a:lnSpc>
                  <a:spcPts val="2378"/>
                </a:lnSpc>
              </a:pPr>
              <a:endParaRPr/>
            </a:p>
          </p:txBody>
        </p:sp>
      </p:grpSp>
      <p:grpSp>
        <p:nvGrpSpPr>
          <p:cNvPr id="29" name="Group 29"/>
          <p:cNvGrpSpPr/>
          <p:nvPr/>
        </p:nvGrpSpPr>
        <p:grpSpPr>
          <a:xfrm>
            <a:off x="13975265" y="6627022"/>
            <a:ext cx="1679812" cy="608894"/>
            <a:chOff x="0" y="0"/>
            <a:chExt cx="442420" cy="160367"/>
          </a:xfrm>
        </p:grpSpPr>
        <p:sp>
          <p:nvSpPr>
            <p:cNvPr id="30" name="Freeform 30"/>
            <p:cNvSpPr/>
            <p:nvPr/>
          </p:nvSpPr>
          <p:spPr>
            <a:xfrm>
              <a:off x="0" y="0"/>
              <a:ext cx="442420" cy="160367"/>
            </a:xfrm>
            <a:custGeom>
              <a:avLst/>
              <a:gdLst/>
              <a:ahLst/>
              <a:cxnLst/>
              <a:rect l="l" t="t" r="r" b="b"/>
              <a:pathLst>
                <a:path w="442420" h="160367">
                  <a:moveTo>
                    <a:pt x="0" y="0"/>
                  </a:moveTo>
                  <a:lnTo>
                    <a:pt x="442420" y="0"/>
                  </a:lnTo>
                  <a:lnTo>
                    <a:pt x="442420" y="160367"/>
                  </a:lnTo>
                  <a:lnTo>
                    <a:pt x="0" y="160367"/>
                  </a:lnTo>
                  <a:close/>
                </a:path>
              </a:pathLst>
            </a:custGeom>
            <a:solidFill>
              <a:srgbClr val="000000">
                <a:alpha val="0"/>
              </a:srgbClr>
            </a:solidFill>
            <a:ln w="76200" cap="sq">
              <a:solidFill>
                <a:srgbClr val="FFEF16"/>
              </a:solidFill>
              <a:prstDash val="solid"/>
              <a:miter/>
            </a:ln>
          </p:spPr>
        </p:sp>
        <p:sp>
          <p:nvSpPr>
            <p:cNvPr id="31" name="TextBox 31"/>
            <p:cNvSpPr txBox="1"/>
            <p:nvPr/>
          </p:nvSpPr>
          <p:spPr>
            <a:xfrm>
              <a:off x="0" y="-28575"/>
              <a:ext cx="442420" cy="188942"/>
            </a:xfrm>
            <a:prstGeom prst="rect">
              <a:avLst/>
            </a:prstGeom>
          </p:spPr>
          <p:txBody>
            <a:bodyPr lIns="50800" tIns="50800" rIns="50800" bIns="50800" rtlCol="0" anchor="ctr"/>
            <a:lstStyle/>
            <a:p>
              <a:pPr algn="ctr">
                <a:lnSpc>
                  <a:spcPts val="2378"/>
                </a:lnSpc>
              </a:pPr>
              <a:endParaRPr/>
            </a:p>
          </p:txBody>
        </p:sp>
      </p:grpSp>
      <p:grpSp>
        <p:nvGrpSpPr>
          <p:cNvPr id="32" name="Group 32"/>
          <p:cNvGrpSpPr/>
          <p:nvPr/>
        </p:nvGrpSpPr>
        <p:grpSpPr>
          <a:xfrm>
            <a:off x="13975265" y="8740867"/>
            <a:ext cx="1679812" cy="608894"/>
            <a:chOff x="0" y="0"/>
            <a:chExt cx="442420" cy="160367"/>
          </a:xfrm>
        </p:grpSpPr>
        <p:sp>
          <p:nvSpPr>
            <p:cNvPr id="33" name="Freeform 33"/>
            <p:cNvSpPr/>
            <p:nvPr/>
          </p:nvSpPr>
          <p:spPr>
            <a:xfrm>
              <a:off x="0" y="0"/>
              <a:ext cx="442420" cy="160367"/>
            </a:xfrm>
            <a:custGeom>
              <a:avLst/>
              <a:gdLst/>
              <a:ahLst/>
              <a:cxnLst/>
              <a:rect l="l" t="t" r="r" b="b"/>
              <a:pathLst>
                <a:path w="442420" h="160367">
                  <a:moveTo>
                    <a:pt x="0" y="0"/>
                  </a:moveTo>
                  <a:lnTo>
                    <a:pt x="442420" y="0"/>
                  </a:lnTo>
                  <a:lnTo>
                    <a:pt x="442420" y="160367"/>
                  </a:lnTo>
                  <a:lnTo>
                    <a:pt x="0" y="160367"/>
                  </a:lnTo>
                  <a:close/>
                </a:path>
              </a:pathLst>
            </a:custGeom>
            <a:solidFill>
              <a:srgbClr val="000000">
                <a:alpha val="0"/>
              </a:srgbClr>
            </a:solidFill>
            <a:ln w="76200" cap="sq">
              <a:solidFill>
                <a:srgbClr val="FFEF16"/>
              </a:solidFill>
              <a:prstDash val="solid"/>
              <a:miter/>
            </a:ln>
          </p:spPr>
        </p:sp>
        <p:sp>
          <p:nvSpPr>
            <p:cNvPr id="34" name="TextBox 34"/>
            <p:cNvSpPr txBox="1"/>
            <p:nvPr/>
          </p:nvSpPr>
          <p:spPr>
            <a:xfrm>
              <a:off x="0" y="-28575"/>
              <a:ext cx="442420" cy="188942"/>
            </a:xfrm>
            <a:prstGeom prst="rect">
              <a:avLst/>
            </a:prstGeom>
          </p:spPr>
          <p:txBody>
            <a:bodyPr lIns="50800" tIns="50800" rIns="50800" bIns="50800" rtlCol="0" anchor="ctr"/>
            <a:lstStyle/>
            <a:p>
              <a:pPr algn="ctr">
                <a:lnSpc>
                  <a:spcPts val="2378"/>
                </a:lnSpc>
              </a:pPr>
              <a:endParaRPr/>
            </a:p>
          </p:txBody>
        </p:sp>
      </p:grpSp>
      <p:sp>
        <p:nvSpPr>
          <p:cNvPr id="35" name="TextBox 35"/>
          <p:cNvSpPr txBox="1"/>
          <p:nvPr/>
        </p:nvSpPr>
        <p:spPr>
          <a:xfrm>
            <a:off x="1028700" y="1284101"/>
            <a:ext cx="16852515" cy="666750"/>
          </a:xfrm>
          <a:prstGeom prst="rect">
            <a:avLst/>
          </a:prstGeom>
        </p:spPr>
        <p:txBody>
          <a:bodyPr lIns="0" tIns="0" rIns="0" bIns="0" rtlCol="0" anchor="t">
            <a:spAutoFit/>
          </a:bodyPr>
          <a:lstStyle/>
          <a:p>
            <a:pPr algn="ctr">
              <a:lnSpc>
                <a:spcPts val="5250"/>
              </a:lnSpc>
            </a:pPr>
            <a:r>
              <a:rPr lang="en-US" sz="4375">
                <a:solidFill>
                  <a:srgbClr val="FFFFFF"/>
                </a:solidFill>
                <a:latin typeface="Rasputin Light"/>
                <a:ea typeface="Rasputin Light"/>
                <a:cs typeface="Rasputin Light"/>
                <a:sym typeface="Rasputin Light"/>
              </a:rPr>
              <a:t>individual datasets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rgbClr val="3A8047">
                <a:alpha val="100000"/>
              </a:srgbClr>
            </a:gs>
            <a:gs pos="100000">
              <a:srgbClr val="436EA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284790" y="-3746425"/>
            <a:ext cx="8857785" cy="8525618"/>
          </a:xfrm>
          <a:custGeom>
            <a:avLst/>
            <a:gdLst/>
            <a:ahLst/>
            <a:cxnLst/>
            <a:rect l="l" t="t" r="r" b="b"/>
            <a:pathLst>
              <a:path w="8857785" h="8525618">
                <a:moveTo>
                  <a:pt x="0" y="0"/>
                </a:moveTo>
                <a:lnTo>
                  <a:pt x="8857785" y="0"/>
                </a:lnTo>
                <a:lnTo>
                  <a:pt x="8857785" y="8525618"/>
                </a:lnTo>
                <a:lnTo>
                  <a:pt x="0" y="8525618"/>
                </a:lnTo>
                <a:lnTo>
                  <a:pt x="0" y="0"/>
                </a:lnTo>
                <a:close/>
              </a:path>
            </a:pathLst>
          </a:custGeom>
          <a:blipFill>
            <a:blip r:embed="rId2">
              <a:alphaModFix amt="41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37416"/>
            <a:ext cx="16852515" cy="1455420"/>
          </a:xfrm>
          <a:prstGeom prst="rect">
            <a:avLst/>
          </a:prstGeom>
        </p:spPr>
        <p:txBody>
          <a:bodyPr lIns="0" tIns="0" rIns="0" bIns="0" rtlCol="0" anchor="t">
            <a:spAutoFit/>
          </a:bodyPr>
          <a:lstStyle/>
          <a:p>
            <a:pPr algn="ctr">
              <a:lnSpc>
                <a:spcPts val="11250"/>
              </a:lnSpc>
            </a:pPr>
            <a:r>
              <a:rPr lang="en-US" sz="9375">
                <a:solidFill>
                  <a:srgbClr val="FFFFFF"/>
                </a:solidFill>
                <a:latin typeface="Rasputin Light"/>
                <a:ea typeface="Rasputin Light"/>
                <a:cs typeface="Rasputin Light"/>
                <a:sym typeface="Rasputin Light"/>
              </a:rPr>
              <a:t>Conclusions</a:t>
            </a:r>
          </a:p>
        </p:txBody>
      </p:sp>
      <p:sp>
        <p:nvSpPr>
          <p:cNvPr id="4" name="Freeform 4"/>
          <p:cNvSpPr/>
          <p:nvPr/>
        </p:nvSpPr>
        <p:spPr>
          <a:xfrm rot="6653687">
            <a:off x="10166505" y="4129872"/>
            <a:ext cx="9957653" cy="8663158"/>
          </a:xfrm>
          <a:custGeom>
            <a:avLst/>
            <a:gdLst/>
            <a:ahLst/>
            <a:cxnLst/>
            <a:rect l="l" t="t" r="r" b="b"/>
            <a:pathLst>
              <a:path w="9957653" h="8663158">
                <a:moveTo>
                  <a:pt x="0" y="0"/>
                </a:moveTo>
                <a:lnTo>
                  <a:pt x="9957652" y="0"/>
                </a:lnTo>
                <a:lnTo>
                  <a:pt x="9957652" y="8663157"/>
                </a:lnTo>
                <a:lnTo>
                  <a:pt x="0" y="8663157"/>
                </a:lnTo>
                <a:lnTo>
                  <a:pt x="0" y="0"/>
                </a:lnTo>
                <a:close/>
              </a:path>
            </a:pathLst>
          </a:custGeom>
          <a:blipFill>
            <a:blip r:embed="rId4">
              <a:alphaModFix amt="41000"/>
              <a:extLst>
                <a:ext uri="{96DAC541-7B7A-43D3-8B79-37D633B846F1}">
                  <asvg:svgBlip xmlns:asvg="http://schemas.microsoft.com/office/drawing/2016/SVG/main" r:embed="rId5"/>
                </a:ext>
              </a:extLst>
            </a:blip>
            <a:stretch>
              <a:fillRect/>
            </a:stretch>
          </a:blipFill>
        </p:spPr>
      </p:sp>
      <p:sp>
        <p:nvSpPr>
          <p:cNvPr id="5" name="Freeform 5"/>
          <p:cNvSpPr/>
          <p:nvPr/>
        </p:nvSpPr>
        <p:spPr>
          <a:xfrm rot="-4421762">
            <a:off x="10097818" y="3686697"/>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6">
              <a:alphaModFix amt="21999"/>
              <a:extLst>
                <a:ext uri="{96DAC541-7B7A-43D3-8B79-37D633B846F1}">
                  <asvg:svgBlip xmlns:asvg="http://schemas.microsoft.com/office/drawing/2016/SVG/main" r:embed="rId7"/>
                </a:ext>
              </a:extLst>
            </a:blip>
            <a:stretch>
              <a:fillRect/>
            </a:stretch>
          </a:blipFill>
        </p:spPr>
      </p:sp>
      <p:graphicFrame>
        <p:nvGraphicFramePr>
          <p:cNvPr id="7" name="Table 7"/>
          <p:cNvGraphicFramePr>
            <a:graphicFrameLocks noGrp="1"/>
          </p:cNvGraphicFramePr>
          <p:nvPr>
            <p:extLst>
              <p:ext uri="{D42A27DB-BD31-4B8C-83A1-F6EECF244321}">
                <p14:modId xmlns:p14="http://schemas.microsoft.com/office/powerpoint/2010/main" val="833255022"/>
              </p:ext>
            </p:extLst>
          </p:nvPr>
        </p:nvGraphicFramePr>
        <p:xfrm>
          <a:off x="717742" y="2265706"/>
          <a:ext cx="16852512" cy="7307445"/>
        </p:xfrm>
        <a:graphic>
          <a:graphicData uri="http://schemas.openxmlformats.org/drawingml/2006/table">
            <a:tbl>
              <a:tblPr>
                <a:tableStyleId>{616DA210-FB5B-4158-B5E0-FEB733F419BA}</a:tableStyleId>
              </a:tblPr>
              <a:tblGrid>
                <a:gridCol w="2808752">
                  <a:extLst>
                    <a:ext uri="{9D8B030D-6E8A-4147-A177-3AD203B41FA5}">
                      <a16:colId xmlns:a16="http://schemas.microsoft.com/office/drawing/2014/main" val="20000"/>
                    </a:ext>
                  </a:extLst>
                </a:gridCol>
                <a:gridCol w="2808752">
                  <a:extLst>
                    <a:ext uri="{9D8B030D-6E8A-4147-A177-3AD203B41FA5}">
                      <a16:colId xmlns:a16="http://schemas.microsoft.com/office/drawing/2014/main" val="20001"/>
                    </a:ext>
                  </a:extLst>
                </a:gridCol>
                <a:gridCol w="2808752">
                  <a:extLst>
                    <a:ext uri="{9D8B030D-6E8A-4147-A177-3AD203B41FA5}">
                      <a16:colId xmlns:a16="http://schemas.microsoft.com/office/drawing/2014/main" val="20002"/>
                    </a:ext>
                  </a:extLst>
                </a:gridCol>
                <a:gridCol w="2808752">
                  <a:extLst>
                    <a:ext uri="{9D8B030D-6E8A-4147-A177-3AD203B41FA5}">
                      <a16:colId xmlns:a16="http://schemas.microsoft.com/office/drawing/2014/main" val="20003"/>
                    </a:ext>
                  </a:extLst>
                </a:gridCol>
                <a:gridCol w="2808752">
                  <a:extLst>
                    <a:ext uri="{9D8B030D-6E8A-4147-A177-3AD203B41FA5}">
                      <a16:colId xmlns:a16="http://schemas.microsoft.com/office/drawing/2014/main" val="20004"/>
                    </a:ext>
                  </a:extLst>
                </a:gridCol>
                <a:gridCol w="2808752">
                  <a:extLst>
                    <a:ext uri="{9D8B030D-6E8A-4147-A177-3AD203B41FA5}">
                      <a16:colId xmlns:a16="http://schemas.microsoft.com/office/drawing/2014/main" val="20005"/>
                    </a:ext>
                  </a:extLst>
                </a:gridCol>
              </a:tblGrid>
              <a:tr h="1073022">
                <a:tc>
                  <a:txBody>
                    <a:bodyPr/>
                    <a:lstStyle/>
                    <a:p>
                      <a:pPr algn="ctr">
                        <a:lnSpc>
                          <a:spcPts val="3359"/>
                        </a:lnSpc>
                        <a:defRPr/>
                      </a:pPr>
                      <a:r>
                        <a:rPr lang="en-US" sz="2350" b="1">
                          <a:solidFill>
                            <a:srgbClr val="160042"/>
                          </a:solidFill>
                          <a:sym typeface="Quicksand Bold"/>
                        </a:rPr>
                        <a:t>Batch/Epochs</a:t>
                      </a:r>
                      <a:endParaRPr lang="en-US" sz="2350" b="1"/>
                    </a:p>
                  </a:txBody>
                  <a:tcPr marL="190500" marR="190500" marT="190500" marB="190500" anchor="ctr">
                    <a:solidFill>
                      <a:schemeClr val="bg1">
                        <a:lumMod val="85000"/>
                      </a:schemeClr>
                    </a:solidFill>
                  </a:tcPr>
                </a:tc>
                <a:tc>
                  <a:txBody>
                    <a:bodyPr/>
                    <a:lstStyle/>
                    <a:p>
                      <a:pPr algn="ctr">
                        <a:lnSpc>
                          <a:spcPts val="2940"/>
                        </a:lnSpc>
                        <a:defRPr/>
                      </a:pPr>
                      <a:r>
                        <a:rPr lang="en-US" sz="2100" b="1">
                          <a:solidFill>
                            <a:srgbClr val="160042"/>
                          </a:solidFill>
                          <a:sym typeface="Quicksand Bold"/>
                        </a:rPr>
                        <a:t>EfficientNetV2</a:t>
                      </a:r>
                      <a:endParaRPr lang="en-US" sz="1100" b="1"/>
                    </a:p>
                  </a:txBody>
                  <a:tcPr marL="190500" marR="190500" marT="190500" marB="190500" anchor="ctr">
                    <a:solidFill>
                      <a:schemeClr val="bg1">
                        <a:lumMod val="85000"/>
                      </a:schemeClr>
                    </a:solidFill>
                  </a:tcPr>
                </a:tc>
                <a:tc>
                  <a:txBody>
                    <a:bodyPr/>
                    <a:lstStyle/>
                    <a:p>
                      <a:pPr algn="ctr">
                        <a:lnSpc>
                          <a:spcPts val="3079"/>
                        </a:lnSpc>
                        <a:defRPr/>
                      </a:pPr>
                      <a:r>
                        <a:rPr lang="en-US" sz="2150" b="1">
                          <a:solidFill>
                            <a:srgbClr val="160042"/>
                          </a:solidFill>
                          <a:sym typeface="Quicksand Bold"/>
                        </a:rPr>
                        <a:t>MobileNetV2</a:t>
                      </a:r>
                      <a:endParaRPr lang="en-US" sz="2150" b="1"/>
                    </a:p>
                  </a:txBody>
                  <a:tcPr marL="190500" marR="190500" marT="190500" marB="190500" anchor="ctr">
                    <a:solidFill>
                      <a:schemeClr val="bg1">
                        <a:lumMod val="85000"/>
                      </a:schemeClr>
                    </a:solidFill>
                  </a:tcPr>
                </a:tc>
                <a:tc>
                  <a:txBody>
                    <a:bodyPr/>
                    <a:lstStyle/>
                    <a:p>
                      <a:pPr algn="ctr">
                        <a:lnSpc>
                          <a:spcPts val="3359"/>
                        </a:lnSpc>
                        <a:defRPr/>
                      </a:pPr>
                      <a:r>
                        <a:rPr lang="en-US" sz="2350" b="1">
                          <a:solidFill>
                            <a:srgbClr val="160042"/>
                          </a:solidFill>
                          <a:sym typeface="Quicksand Bold"/>
                        </a:rPr>
                        <a:t>VGG16</a:t>
                      </a:r>
                      <a:endParaRPr lang="en-US" sz="2350" b="1"/>
                    </a:p>
                  </a:txBody>
                  <a:tcPr marL="190500" marR="190500" marT="190500" marB="190500" anchor="ctr">
                    <a:solidFill>
                      <a:schemeClr val="bg1">
                        <a:lumMod val="85000"/>
                      </a:schemeClr>
                    </a:solidFill>
                  </a:tcPr>
                </a:tc>
                <a:tc>
                  <a:txBody>
                    <a:bodyPr/>
                    <a:lstStyle/>
                    <a:p>
                      <a:pPr algn="ctr">
                        <a:lnSpc>
                          <a:spcPts val="3359"/>
                        </a:lnSpc>
                        <a:defRPr/>
                      </a:pPr>
                      <a:r>
                        <a:rPr lang="en-US" sz="2350" b="1">
                          <a:solidFill>
                            <a:srgbClr val="160042"/>
                          </a:solidFill>
                          <a:sym typeface="Quicksand Bold"/>
                        </a:rPr>
                        <a:t>VGG19</a:t>
                      </a:r>
                      <a:endParaRPr lang="en-US" sz="2350" b="1"/>
                    </a:p>
                  </a:txBody>
                  <a:tcPr marL="190500" marR="190500" marT="190500" marB="190500" anchor="ctr">
                    <a:solidFill>
                      <a:schemeClr val="bg1">
                        <a:lumMod val="85000"/>
                      </a:schemeClr>
                    </a:solidFill>
                  </a:tcPr>
                </a:tc>
                <a:tc>
                  <a:txBody>
                    <a:bodyPr/>
                    <a:lstStyle/>
                    <a:p>
                      <a:pPr algn="ctr">
                        <a:lnSpc>
                          <a:spcPts val="3359"/>
                        </a:lnSpc>
                        <a:defRPr/>
                      </a:pPr>
                      <a:r>
                        <a:rPr lang="en-US" sz="2350" b="1">
                          <a:solidFill>
                            <a:srgbClr val="160042"/>
                          </a:solidFill>
                          <a:sym typeface="Quicksand Bold"/>
                        </a:rPr>
                        <a:t>ResNet50</a:t>
                      </a:r>
                      <a:endParaRPr lang="en-US" sz="2350" b="1"/>
                    </a:p>
                  </a:txBody>
                  <a:tcPr marL="190500" marR="190500" marT="190500" marB="190500" anchor="ctr">
                    <a:solidFill>
                      <a:schemeClr val="bg1">
                        <a:lumMod val="85000"/>
                      </a:schemeClr>
                    </a:solidFill>
                  </a:tcPr>
                </a:tc>
                <a:extLst>
                  <a:ext uri="{0D108BD9-81ED-4DB2-BD59-A6C34878D82A}">
                    <a16:rowId xmlns:a16="http://schemas.microsoft.com/office/drawing/2014/main" val="10000"/>
                  </a:ext>
                </a:extLst>
              </a:tr>
              <a:tr h="2078141">
                <a:tc>
                  <a:txBody>
                    <a:bodyPr/>
                    <a:lstStyle/>
                    <a:p>
                      <a:pPr algn="ctr">
                        <a:lnSpc>
                          <a:spcPts val="4059"/>
                        </a:lnSpc>
                        <a:defRPr/>
                      </a:pPr>
                      <a:r>
                        <a:rPr lang="en-US" sz="2850">
                          <a:solidFill>
                            <a:srgbClr val="160042"/>
                          </a:solidFill>
                          <a:sym typeface="Quicksand Bold"/>
                        </a:rPr>
                        <a:t>16/10</a:t>
                      </a:r>
                      <a:endParaRPr lang="en-US" sz="2850"/>
                    </a:p>
                  </a:txBody>
                  <a:tcPr marL="190500" marR="190500" marT="190500" marB="190500" anchor="ctr">
                    <a:solidFill>
                      <a:schemeClr val="bg1"/>
                    </a:solidFill>
                  </a:tcPr>
                </a:tc>
                <a:tc>
                  <a:txBody>
                    <a:bodyPr/>
                    <a:lstStyle/>
                    <a:p>
                      <a:pPr algn="ctr">
                        <a:lnSpc>
                          <a:spcPts val="4060"/>
                        </a:lnSpc>
                        <a:defRPr/>
                      </a:pPr>
                      <a:r>
                        <a:rPr lang="en-US" sz="2900">
                          <a:solidFill>
                            <a:srgbClr val="127FCE"/>
                          </a:solidFill>
                          <a:sym typeface="Quicksand Bold"/>
                        </a:rPr>
                        <a:t>0.92</a:t>
                      </a:r>
                      <a:endParaRPr lang="en-US" sz="1100"/>
                    </a:p>
                  </a:txBody>
                  <a:tcPr marL="190500" marR="190500" marT="190500" marB="190500" anchor="ctr">
                    <a:solidFill>
                      <a:schemeClr val="bg1"/>
                    </a:solidFill>
                  </a:tcPr>
                </a:tc>
                <a:tc>
                  <a:txBody>
                    <a:bodyPr/>
                    <a:lstStyle/>
                    <a:p>
                      <a:pPr algn="ctr">
                        <a:lnSpc>
                          <a:spcPts val="4060"/>
                        </a:lnSpc>
                        <a:defRPr/>
                      </a:pPr>
                      <a:r>
                        <a:rPr lang="en-US" sz="2900">
                          <a:solidFill>
                            <a:srgbClr val="127FCE"/>
                          </a:solidFill>
                          <a:sym typeface="Quicksand Bold"/>
                        </a:rPr>
                        <a:t>0.74</a:t>
                      </a:r>
                      <a:endParaRPr lang="en-US" sz="1100"/>
                    </a:p>
                  </a:txBody>
                  <a:tcPr marL="190500" marR="190500" marT="190500" marB="190500" anchor="ctr">
                    <a:solidFill>
                      <a:schemeClr val="bg1"/>
                    </a:solidFill>
                  </a:tcPr>
                </a:tc>
                <a:tc>
                  <a:txBody>
                    <a:bodyPr/>
                    <a:lstStyle/>
                    <a:p>
                      <a:pPr algn="ctr">
                        <a:lnSpc>
                          <a:spcPts val="4060"/>
                        </a:lnSpc>
                        <a:defRPr/>
                      </a:pPr>
                      <a:r>
                        <a:rPr lang="en-US" sz="2900">
                          <a:solidFill>
                            <a:srgbClr val="5FCE23"/>
                          </a:solidFill>
                          <a:sym typeface="Quicksand Bold"/>
                        </a:rPr>
                        <a:t>0.89</a:t>
                      </a:r>
                      <a:endParaRPr lang="en-US" sz="1100"/>
                    </a:p>
                  </a:txBody>
                  <a:tcPr marL="190500" marR="190500" marT="190500" marB="190500" anchor="ctr">
                    <a:solidFill>
                      <a:schemeClr val="bg1"/>
                    </a:solidFill>
                  </a:tcPr>
                </a:tc>
                <a:tc>
                  <a:txBody>
                    <a:bodyPr/>
                    <a:lstStyle/>
                    <a:p>
                      <a:pPr algn="ctr">
                        <a:lnSpc>
                          <a:spcPts val="4060"/>
                        </a:lnSpc>
                        <a:defRPr/>
                      </a:pPr>
                      <a:r>
                        <a:rPr lang="en-US" sz="2900">
                          <a:solidFill>
                            <a:srgbClr val="C800D2"/>
                          </a:solidFill>
                          <a:sym typeface="Quicksand Bold"/>
                        </a:rPr>
                        <a:t>0.84</a:t>
                      </a:r>
                      <a:endParaRPr lang="en-US" sz="1100"/>
                    </a:p>
                  </a:txBody>
                  <a:tcPr marL="190500" marR="190500" marT="190500" marB="190500" anchor="ctr">
                    <a:solidFill>
                      <a:schemeClr val="bg1"/>
                    </a:solidFill>
                  </a:tcPr>
                </a:tc>
                <a:tc>
                  <a:txBody>
                    <a:bodyPr/>
                    <a:lstStyle/>
                    <a:p>
                      <a:pPr algn="ctr">
                        <a:lnSpc>
                          <a:spcPts val="4060"/>
                        </a:lnSpc>
                        <a:defRPr/>
                      </a:pPr>
                      <a:r>
                        <a:rPr lang="en-US" sz="2900">
                          <a:solidFill>
                            <a:srgbClr val="D71235"/>
                          </a:solidFill>
                          <a:sym typeface="Quicksand Bold"/>
                        </a:rPr>
                        <a:t>0.93</a:t>
                      </a:r>
                      <a:endParaRPr lang="en-US" sz="1100"/>
                    </a:p>
                  </a:txBody>
                  <a:tcPr marL="190500" marR="190500" marT="190500" marB="190500" anchor="ctr">
                    <a:solidFill>
                      <a:schemeClr val="bg1"/>
                    </a:solidFill>
                  </a:tcPr>
                </a:tc>
                <a:extLst>
                  <a:ext uri="{0D108BD9-81ED-4DB2-BD59-A6C34878D82A}">
                    <a16:rowId xmlns:a16="http://schemas.microsoft.com/office/drawing/2014/main" val="10001"/>
                  </a:ext>
                </a:extLst>
              </a:tr>
              <a:tr h="2078141">
                <a:tc>
                  <a:txBody>
                    <a:bodyPr/>
                    <a:lstStyle/>
                    <a:p>
                      <a:pPr algn="ctr">
                        <a:lnSpc>
                          <a:spcPts val="4059"/>
                        </a:lnSpc>
                        <a:defRPr/>
                      </a:pPr>
                      <a:r>
                        <a:rPr lang="en-US" sz="2850">
                          <a:solidFill>
                            <a:srgbClr val="160042"/>
                          </a:solidFill>
                          <a:sym typeface="Quicksand Bold"/>
                        </a:rPr>
                        <a:t>32/15</a:t>
                      </a:r>
                      <a:endParaRPr lang="en-US" sz="2850"/>
                    </a:p>
                  </a:txBody>
                  <a:tcPr marL="190500" marR="190500" marT="190500" marB="190500" anchor="ctr">
                    <a:solidFill>
                      <a:schemeClr val="bg1"/>
                    </a:solidFill>
                  </a:tcPr>
                </a:tc>
                <a:tc>
                  <a:txBody>
                    <a:bodyPr/>
                    <a:lstStyle/>
                    <a:p>
                      <a:pPr algn="ctr">
                        <a:lnSpc>
                          <a:spcPts val="4060"/>
                        </a:lnSpc>
                        <a:defRPr/>
                      </a:pPr>
                      <a:r>
                        <a:rPr lang="en-US" sz="2900">
                          <a:solidFill>
                            <a:srgbClr val="127FCE"/>
                          </a:solidFill>
                          <a:sym typeface="Quicksand Bold"/>
                        </a:rPr>
                        <a:t>0.93</a:t>
                      </a:r>
                      <a:endParaRPr lang="en-US" sz="1100"/>
                    </a:p>
                  </a:txBody>
                  <a:tcPr marL="190500" marR="190500" marT="190500" marB="190500" anchor="ctr">
                    <a:solidFill>
                      <a:schemeClr val="bg1"/>
                    </a:solidFill>
                  </a:tcPr>
                </a:tc>
                <a:tc>
                  <a:txBody>
                    <a:bodyPr/>
                    <a:lstStyle/>
                    <a:p>
                      <a:pPr algn="ctr">
                        <a:lnSpc>
                          <a:spcPts val="4060"/>
                        </a:lnSpc>
                        <a:defRPr/>
                      </a:pPr>
                      <a:r>
                        <a:rPr lang="en-US" sz="2900">
                          <a:solidFill>
                            <a:srgbClr val="127FCE"/>
                          </a:solidFill>
                          <a:sym typeface="Quicksand Bold"/>
                        </a:rPr>
                        <a:t>0.75</a:t>
                      </a:r>
                      <a:endParaRPr lang="en-US" sz="1100"/>
                    </a:p>
                  </a:txBody>
                  <a:tcPr marL="190500" marR="190500" marT="190500" marB="190500" anchor="ctr">
                    <a:solidFill>
                      <a:schemeClr val="bg1"/>
                    </a:solidFill>
                  </a:tcPr>
                </a:tc>
                <a:tc>
                  <a:txBody>
                    <a:bodyPr/>
                    <a:lstStyle/>
                    <a:p>
                      <a:pPr algn="ctr">
                        <a:lnSpc>
                          <a:spcPts val="4060"/>
                        </a:lnSpc>
                        <a:defRPr/>
                      </a:pPr>
                      <a:r>
                        <a:rPr lang="en-US" sz="2900">
                          <a:solidFill>
                            <a:srgbClr val="5FCE23"/>
                          </a:solidFill>
                          <a:sym typeface="Quicksand Bold"/>
                        </a:rPr>
                        <a:t>0.94</a:t>
                      </a:r>
                      <a:endParaRPr lang="en-US" sz="1100"/>
                    </a:p>
                  </a:txBody>
                  <a:tcPr marL="190500" marR="190500" marT="190500" marB="190500" anchor="ctr">
                    <a:solidFill>
                      <a:schemeClr val="bg1"/>
                    </a:solidFill>
                  </a:tcPr>
                </a:tc>
                <a:tc>
                  <a:txBody>
                    <a:bodyPr/>
                    <a:lstStyle/>
                    <a:p>
                      <a:pPr algn="ctr">
                        <a:lnSpc>
                          <a:spcPts val="4060"/>
                        </a:lnSpc>
                        <a:defRPr/>
                      </a:pPr>
                      <a:r>
                        <a:rPr lang="en-US" sz="2900">
                          <a:solidFill>
                            <a:srgbClr val="C800D2"/>
                          </a:solidFill>
                          <a:sym typeface="Quicksand Bold"/>
                        </a:rPr>
                        <a:t>0.83</a:t>
                      </a:r>
                      <a:endParaRPr lang="en-US" sz="1100"/>
                    </a:p>
                  </a:txBody>
                  <a:tcPr marL="190500" marR="190500" marT="190500" marB="190500" anchor="ctr">
                    <a:solidFill>
                      <a:schemeClr val="bg1"/>
                    </a:solidFill>
                  </a:tcPr>
                </a:tc>
                <a:tc>
                  <a:txBody>
                    <a:bodyPr/>
                    <a:lstStyle/>
                    <a:p>
                      <a:pPr algn="ctr">
                        <a:lnSpc>
                          <a:spcPts val="4060"/>
                        </a:lnSpc>
                        <a:defRPr/>
                      </a:pPr>
                      <a:r>
                        <a:rPr lang="en-US" sz="2900">
                          <a:solidFill>
                            <a:srgbClr val="D71235"/>
                          </a:solidFill>
                          <a:sym typeface="Quicksand Bold"/>
                        </a:rPr>
                        <a:t>0.95</a:t>
                      </a:r>
                      <a:endParaRPr lang="en-US" sz="1100"/>
                    </a:p>
                  </a:txBody>
                  <a:tcPr marL="190500" marR="190500" marT="190500" marB="190500" anchor="ctr">
                    <a:solidFill>
                      <a:schemeClr val="bg1"/>
                    </a:solidFill>
                  </a:tcPr>
                </a:tc>
                <a:extLst>
                  <a:ext uri="{0D108BD9-81ED-4DB2-BD59-A6C34878D82A}">
                    <a16:rowId xmlns:a16="http://schemas.microsoft.com/office/drawing/2014/main" val="10002"/>
                  </a:ext>
                </a:extLst>
              </a:tr>
              <a:tr h="2078141">
                <a:tc>
                  <a:txBody>
                    <a:bodyPr/>
                    <a:lstStyle/>
                    <a:p>
                      <a:pPr algn="ctr">
                        <a:lnSpc>
                          <a:spcPts val="4059"/>
                        </a:lnSpc>
                        <a:defRPr/>
                      </a:pPr>
                      <a:r>
                        <a:rPr lang="en-US" sz="2850">
                          <a:solidFill>
                            <a:srgbClr val="160042"/>
                          </a:solidFill>
                          <a:sym typeface="Quicksand Bold"/>
                        </a:rPr>
                        <a:t>64/20</a:t>
                      </a:r>
                      <a:endParaRPr lang="en-US" sz="2850"/>
                    </a:p>
                  </a:txBody>
                  <a:tcPr marL="190500" marR="190500" marT="190500" marB="190500" anchor="ctr">
                    <a:solidFill>
                      <a:schemeClr val="bg1"/>
                    </a:solidFill>
                  </a:tcPr>
                </a:tc>
                <a:tc>
                  <a:txBody>
                    <a:bodyPr/>
                    <a:lstStyle/>
                    <a:p>
                      <a:pPr algn="ctr">
                        <a:lnSpc>
                          <a:spcPts val="4060"/>
                        </a:lnSpc>
                        <a:defRPr/>
                      </a:pPr>
                      <a:r>
                        <a:rPr lang="en-US" sz="2900">
                          <a:solidFill>
                            <a:srgbClr val="127FCE"/>
                          </a:solidFill>
                          <a:sym typeface="Quicksand Bold"/>
                        </a:rPr>
                        <a:t>0.92</a:t>
                      </a:r>
                      <a:endParaRPr lang="en-US" sz="1100"/>
                    </a:p>
                  </a:txBody>
                  <a:tcPr marL="190500" marR="190500" marT="190500" marB="190500" anchor="ctr">
                    <a:solidFill>
                      <a:schemeClr val="bg1"/>
                    </a:solidFill>
                  </a:tcPr>
                </a:tc>
                <a:tc>
                  <a:txBody>
                    <a:bodyPr/>
                    <a:lstStyle/>
                    <a:p>
                      <a:pPr algn="ctr">
                        <a:lnSpc>
                          <a:spcPts val="4060"/>
                        </a:lnSpc>
                        <a:defRPr/>
                      </a:pPr>
                      <a:r>
                        <a:rPr lang="en-US" sz="2900">
                          <a:solidFill>
                            <a:srgbClr val="127FCE"/>
                          </a:solidFill>
                          <a:sym typeface="Quicksand Bold"/>
                        </a:rPr>
                        <a:t>0.75</a:t>
                      </a:r>
                      <a:endParaRPr lang="en-US" sz="1100"/>
                    </a:p>
                  </a:txBody>
                  <a:tcPr marL="190500" marR="190500" marT="190500" marB="190500" anchor="ctr">
                    <a:solidFill>
                      <a:schemeClr val="bg1"/>
                    </a:solidFill>
                  </a:tcPr>
                </a:tc>
                <a:tc>
                  <a:txBody>
                    <a:bodyPr/>
                    <a:lstStyle/>
                    <a:p>
                      <a:pPr algn="ctr">
                        <a:lnSpc>
                          <a:spcPts val="4060"/>
                        </a:lnSpc>
                        <a:defRPr/>
                      </a:pPr>
                      <a:r>
                        <a:rPr lang="en-US" sz="2900">
                          <a:solidFill>
                            <a:srgbClr val="5FCE23"/>
                          </a:solidFill>
                          <a:sym typeface="Quicksand Bold"/>
                        </a:rPr>
                        <a:t>0.96</a:t>
                      </a:r>
                      <a:endParaRPr lang="en-US" sz="1100"/>
                    </a:p>
                  </a:txBody>
                  <a:tcPr marL="190500" marR="190500" marT="190500" marB="190500" anchor="ctr">
                    <a:solidFill>
                      <a:schemeClr val="bg1"/>
                    </a:solidFill>
                  </a:tcPr>
                </a:tc>
                <a:tc>
                  <a:txBody>
                    <a:bodyPr/>
                    <a:lstStyle/>
                    <a:p>
                      <a:pPr algn="ctr">
                        <a:lnSpc>
                          <a:spcPts val="4060"/>
                        </a:lnSpc>
                        <a:defRPr/>
                      </a:pPr>
                      <a:r>
                        <a:rPr lang="en-US" sz="2900">
                          <a:solidFill>
                            <a:srgbClr val="C800D2"/>
                          </a:solidFill>
                          <a:sym typeface="Quicksand Bold"/>
                        </a:rPr>
                        <a:t>0.76</a:t>
                      </a:r>
                      <a:endParaRPr lang="en-US" sz="1100"/>
                    </a:p>
                  </a:txBody>
                  <a:tcPr marL="190500" marR="190500" marT="190500" marB="190500" anchor="ctr">
                    <a:solidFill>
                      <a:schemeClr val="bg1"/>
                    </a:solidFill>
                  </a:tcPr>
                </a:tc>
                <a:tc>
                  <a:txBody>
                    <a:bodyPr/>
                    <a:lstStyle/>
                    <a:p>
                      <a:pPr algn="ctr">
                        <a:lnSpc>
                          <a:spcPts val="4060"/>
                        </a:lnSpc>
                        <a:defRPr/>
                      </a:pPr>
                      <a:r>
                        <a:rPr lang="en-US" sz="2900">
                          <a:solidFill>
                            <a:srgbClr val="D71235"/>
                          </a:solidFill>
                          <a:sym typeface="Quicksand Bold"/>
                        </a:rPr>
                        <a:t>0.95</a:t>
                      </a:r>
                      <a:endParaRPr lang="en-US" sz="1100"/>
                    </a:p>
                  </a:txBody>
                  <a:tcPr marL="190500" marR="190500" marT="190500" marB="190500" anchor="ctr">
                    <a:solidFill>
                      <a:schemeClr val="bg1"/>
                    </a:solidFill>
                  </a:tcPr>
                </a:tc>
                <a:extLst>
                  <a:ext uri="{0D108BD9-81ED-4DB2-BD59-A6C34878D82A}">
                    <a16:rowId xmlns:a16="http://schemas.microsoft.com/office/drawing/2014/main" val="10003"/>
                  </a:ext>
                </a:extLst>
              </a:tr>
            </a:tbl>
          </a:graphicData>
        </a:graphic>
      </p:graphicFrame>
      <p:sp>
        <p:nvSpPr>
          <p:cNvPr id="8" name="TextBox 8"/>
          <p:cNvSpPr txBox="1"/>
          <p:nvPr/>
        </p:nvSpPr>
        <p:spPr>
          <a:xfrm>
            <a:off x="1028700" y="1284101"/>
            <a:ext cx="16852515" cy="666750"/>
          </a:xfrm>
          <a:prstGeom prst="rect">
            <a:avLst/>
          </a:prstGeom>
        </p:spPr>
        <p:txBody>
          <a:bodyPr lIns="0" tIns="0" rIns="0" bIns="0" rtlCol="0" anchor="t">
            <a:spAutoFit/>
          </a:bodyPr>
          <a:lstStyle/>
          <a:p>
            <a:pPr algn="ctr">
              <a:lnSpc>
                <a:spcPts val="5250"/>
              </a:lnSpc>
            </a:pPr>
            <a:r>
              <a:rPr lang="en-US" sz="4375">
                <a:solidFill>
                  <a:srgbClr val="FFFFFF"/>
                </a:solidFill>
                <a:latin typeface="Rasputin Light"/>
                <a:ea typeface="Rasputin Light"/>
                <a:cs typeface="Rasputin Light"/>
                <a:sym typeface="Rasputin Light"/>
              </a:rPr>
              <a:t>combined dataset</a:t>
            </a:r>
          </a:p>
        </p:txBody>
      </p:sp>
      <p:grpSp>
        <p:nvGrpSpPr>
          <p:cNvPr id="9" name="Group 9"/>
          <p:cNvGrpSpPr/>
          <p:nvPr/>
        </p:nvGrpSpPr>
        <p:grpSpPr>
          <a:xfrm>
            <a:off x="15359519" y="4118285"/>
            <a:ext cx="1679812" cy="608894"/>
            <a:chOff x="0" y="0"/>
            <a:chExt cx="442420" cy="160367"/>
          </a:xfrm>
        </p:grpSpPr>
        <p:sp>
          <p:nvSpPr>
            <p:cNvPr id="10" name="Freeform 10"/>
            <p:cNvSpPr/>
            <p:nvPr/>
          </p:nvSpPr>
          <p:spPr>
            <a:xfrm>
              <a:off x="0" y="0"/>
              <a:ext cx="442420" cy="160367"/>
            </a:xfrm>
            <a:custGeom>
              <a:avLst/>
              <a:gdLst/>
              <a:ahLst/>
              <a:cxnLst/>
              <a:rect l="l" t="t" r="r" b="b"/>
              <a:pathLst>
                <a:path w="442420" h="160367">
                  <a:moveTo>
                    <a:pt x="0" y="0"/>
                  </a:moveTo>
                  <a:lnTo>
                    <a:pt x="442420" y="0"/>
                  </a:lnTo>
                  <a:lnTo>
                    <a:pt x="442420" y="160367"/>
                  </a:lnTo>
                  <a:lnTo>
                    <a:pt x="0" y="160367"/>
                  </a:lnTo>
                  <a:close/>
                </a:path>
              </a:pathLst>
            </a:custGeom>
            <a:solidFill>
              <a:srgbClr val="000000">
                <a:alpha val="0"/>
              </a:srgbClr>
            </a:solidFill>
            <a:ln w="76200" cap="sq">
              <a:solidFill>
                <a:srgbClr val="FFEF16"/>
              </a:solidFill>
              <a:prstDash val="solid"/>
              <a:miter/>
            </a:ln>
          </p:spPr>
        </p:sp>
        <p:sp>
          <p:nvSpPr>
            <p:cNvPr id="11" name="TextBox 11"/>
            <p:cNvSpPr txBox="1"/>
            <p:nvPr/>
          </p:nvSpPr>
          <p:spPr>
            <a:xfrm>
              <a:off x="0" y="-28575"/>
              <a:ext cx="442420" cy="188942"/>
            </a:xfrm>
            <a:prstGeom prst="rect">
              <a:avLst/>
            </a:prstGeom>
          </p:spPr>
          <p:txBody>
            <a:bodyPr lIns="50800" tIns="50800" rIns="50800" bIns="50800" rtlCol="0" anchor="ctr"/>
            <a:lstStyle/>
            <a:p>
              <a:pPr algn="ctr">
                <a:lnSpc>
                  <a:spcPts val="2378"/>
                </a:lnSpc>
              </a:pPr>
              <a:endParaRPr/>
            </a:p>
          </p:txBody>
        </p:sp>
      </p:grpSp>
      <p:grpSp>
        <p:nvGrpSpPr>
          <p:cNvPr id="12" name="Group 12"/>
          <p:cNvGrpSpPr/>
          <p:nvPr/>
        </p:nvGrpSpPr>
        <p:grpSpPr>
          <a:xfrm>
            <a:off x="15359519" y="6240658"/>
            <a:ext cx="1679812" cy="608894"/>
            <a:chOff x="0" y="0"/>
            <a:chExt cx="442420" cy="160367"/>
          </a:xfrm>
        </p:grpSpPr>
        <p:sp>
          <p:nvSpPr>
            <p:cNvPr id="13" name="Freeform 13"/>
            <p:cNvSpPr/>
            <p:nvPr/>
          </p:nvSpPr>
          <p:spPr>
            <a:xfrm>
              <a:off x="0" y="0"/>
              <a:ext cx="442420" cy="160367"/>
            </a:xfrm>
            <a:custGeom>
              <a:avLst/>
              <a:gdLst/>
              <a:ahLst/>
              <a:cxnLst/>
              <a:rect l="l" t="t" r="r" b="b"/>
              <a:pathLst>
                <a:path w="442420" h="160367">
                  <a:moveTo>
                    <a:pt x="0" y="0"/>
                  </a:moveTo>
                  <a:lnTo>
                    <a:pt x="442420" y="0"/>
                  </a:lnTo>
                  <a:lnTo>
                    <a:pt x="442420" y="160367"/>
                  </a:lnTo>
                  <a:lnTo>
                    <a:pt x="0" y="160367"/>
                  </a:lnTo>
                  <a:close/>
                </a:path>
              </a:pathLst>
            </a:custGeom>
            <a:solidFill>
              <a:srgbClr val="000000">
                <a:alpha val="0"/>
              </a:srgbClr>
            </a:solidFill>
            <a:ln w="76200" cap="sq">
              <a:solidFill>
                <a:srgbClr val="FFEF16"/>
              </a:solidFill>
              <a:prstDash val="solid"/>
              <a:miter/>
            </a:ln>
          </p:spPr>
        </p:sp>
        <p:sp>
          <p:nvSpPr>
            <p:cNvPr id="14" name="TextBox 14"/>
            <p:cNvSpPr txBox="1"/>
            <p:nvPr/>
          </p:nvSpPr>
          <p:spPr>
            <a:xfrm>
              <a:off x="0" y="-28575"/>
              <a:ext cx="442420" cy="188942"/>
            </a:xfrm>
            <a:prstGeom prst="rect">
              <a:avLst/>
            </a:prstGeom>
          </p:spPr>
          <p:txBody>
            <a:bodyPr lIns="50800" tIns="50800" rIns="50800" bIns="50800" rtlCol="0" anchor="ctr"/>
            <a:lstStyle/>
            <a:p>
              <a:pPr algn="ctr">
                <a:lnSpc>
                  <a:spcPts val="2378"/>
                </a:lnSpc>
              </a:pPr>
              <a:endParaRPr/>
            </a:p>
          </p:txBody>
        </p:sp>
      </p:grpSp>
      <p:grpSp>
        <p:nvGrpSpPr>
          <p:cNvPr id="15" name="Group 15"/>
          <p:cNvGrpSpPr/>
          <p:nvPr/>
        </p:nvGrpSpPr>
        <p:grpSpPr>
          <a:xfrm>
            <a:off x="9710127" y="8306580"/>
            <a:ext cx="1679812" cy="608894"/>
            <a:chOff x="0" y="0"/>
            <a:chExt cx="442420" cy="160367"/>
          </a:xfrm>
        </p:grpSpPr>
        <p:sp>
          <p:nvSpPr>
            <p:cNvPr id="16" name="Freeform 16"/>
            <p:cNvSpPr/>
            <p:nvPr/>
          </p:nvSpPr>
          <p:spPr>
            <a:xfrm>
              <a:off x="0" y="0"/>
              <a:ext cx="442420" cy="160367"/>
            </a:xfrm>
            <a:custGeom>
              <a:avLst/>
              <a:gdLst/>
              <a:ahLst/>
              <a:cxnLst/>
              <a:rect l="l" t="t" r="r" b="b"/>
              <a:pathLst>
                <a:path w="442420" h="160367">
                  <a:moveTo>
                    <a:pt x="0" y="0"/>
                  </a:moveTo>
                  <a:lnTo>
                    <a:pt x="442420" y="0"/>
                  </a:lnTo>
                  <a:lnTo>
                    <a:pt x="442420" y="160367"/>
                  </a:lnTo>
                  <a:lnTo>
                    <a:pt x="0" y="160367"/>
                  </a:lnTo>
                  <a:close/>
                </a:path>
              </a:pathLst>
            </a:custGeom>
            <a:solidFill>
              <a:srgbClr val="000000">
                <a:alpha val="0"/>
              </a:srgbClr>
            </a:solidFill>
            <a:ln w="76200" cap="sq">
              <a:solidFill>
                <a:srgbClr val="FFEF16"/>
              </a:solidFill>
              <a:prstDash val="solid"/>
              <a:miter/>
            </a:ln>
          </p:spPr>
        </p:sp>
        <p:sp>
          <p:nvSpPr>
            <p:cNvPr id="17" name="TextBox 17"/>
            <p:cNvSpPr txBox="1"/>
            <p:nvPr/>
          </p:nvSpPr>
          <p:spPr>
            <a:xfrm>
              <a:off x="0" y="-28575"/>
              <a:ext cx="442420" cy="188942"/>
            </a:xfrm>
            <a:prstGeom prst="rect">
              <a:avLst/>
            </a:prstGeom>
          </p:spPr>
          <p:txBody>
            <a:bodyPr lIns="50800" tIns="50800" rIns="50800" bIns="50800" rtlCol="0" anchor="ctr"/>
            <a:lstStyle/>
            <a:p>
              <a:pPr algn="ctr">
                <a:lnSpc>
                  <a:spcPts val="2378"/>
                </a:lnSpc>
              </a:pPr>
              <a:endParaRPr/>
            </a:p>
          </p:txBody>
        </p:sp>
      </p:grpSp>
      <p:grpSp>
        <p:nvGrpSpPr>
          <p:cNvPr id="18" name="Group 18"/>
          <p:cNvGrpSpPr/>
          <p:nvPr/>
        </p:nvGrpSpPr>
        <p:grpSpPr>
          <a:xfrm>
            <a:off x="15100635" y="3764576"/>
            <a:ext cx="2197580" cy="5493724"/>
            <a:chOff x="0" y="0"/>
            <a:chExt cx="578786" cy="1446907"/>
          </a:xfrm>
        </p:grpSpPr>
        <p:sp>
          <p:nvSpPr>
            <p:cNvPr id="19" name="Freeform 19"/>
            <p:cNvSpPr/>
            <p:nvPr/>
          </p:nvSpPr>
          <p:spPr>
            <a:xfrm>
              <a:off x="0" y="0"/>
              <a:ext cx="578786" cy="1446907"/>
            </a:xfrm>
            <a:custGeom>
              <a:avLst/>
              <a:gdLst/>
              <a:ahLst/>
              <a:cxnLst/>
              <a:rect l="l" t="t" r="r" b="b"/>
              <a:pathLst>
                <a:path w="578786" h="1446907">
                  <a:moveTo>
                    <a:pt x="0" y="0"/>
                  </a:moveTo>
                  <a:lnTo>
                    <a:pt x="578786" y="0"/>
                  </a:lnTo>
                  <a:lnTo>
                    <a:pt x="578786" y="1446907"/>
                  </a:lnTo>
                  <a:lnTo>
                    <a:pt x="0" y="1446907"/>
                  </a:lnTo>
                  <a:close/>
                </a:path>
              </a:pathLst>
            </a:custGeom>
            <a:solidFill>
              <a:srgbClr val="000000">
                <a:alpha val="0"/>
              </a:srgbClr>
            </a:solidFill>
            <a:ln w="76200" cap="sq">
              <a:solidFill>
                <a:srgbClr val="FF8D16"/>
              </a:solidFill>
              <a:prstDash val="solid"/>
              <a:miter/>
            </a:ln>
          </p:spPr>
        </p:sp>
        <p:sp>
          <p:nvSpPr>
            <p:cNvPr id="20" name="TextBox 20"/>
            <p:cNvSpPr txBox="1"/>
            <p:nvPr/>
          </p:nvSpPr>
          <p:spPr>
            <a:xfrm>
              <a:off x="0" y="-28575"/>
              <a:ext cx="578786" cy="1475482"/>
            </a:xfrm>
            <a:prstGeom prst="rect">
              <a:avLst/>
            </a:prstGeom>
          </p:spPr>
          <p:txBody>
            <a:bodyPr lIns="50800" tIns="50800" rIns="50800" bIns="50800" rtlCol="0" anchor="ctr"/>
            <a:lstStyle/>
            <a:p>
              <a:pPr algn="ctr">
                <a:lnSpc>
                  <a:spcPts val="2378"/>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3A8047">
                <a:alpha val="100000"/>
              </a:srgbClr>
            </a:gs>
            <a:gs pos="100000">
              <a:srgbClr val="436EA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8139847" y="-2972408"/>
            <a:ext cx="7988267" cy="7688707"/>
          </a:xfrm>
          <a:custGeom>
            <a:avLst/>
            <a:gdLst/>
            <a:ahLst/>
            <a:cxnLst/>
            <a:rect l="l" t="t" r="r" b="b"/>
            <a:pathLst>
              <a:path w="7988267" h="7688707">
                <a:moveTo>
                  <a:pt x="0" y="0"/>
                </a:moveTo>
                <a:lnTo>
                  <a:pt x="7988267" y="0"/>
                </a:lnTo>
                <a:lnTo>
                  <a:pt x="7988267" y="7688707"/>
                </a:lnTo>
                <a:lnTo>
                  <a:pt x="0" y="7688707"/>
                </a:lnTo>
                <a:lnTo>
                  <a:pt x="0" y="0"/>
                </a:lnTo>
                <a:close/>
              </a:path>
            </a:pathLst>
          </a:custGeom>
          <a:blipFill>
            <a:blip r:embed="rId2">
              <a:alphaModFix amt="41000"/>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rot="362418">
            <a:off x="10815797" y="1398211"/>
            <a:ext cx="7460906" cy="8298961"/>
            <a:chOff x="687070" y="247650"/>
            <a:chExt cx="11148060" cy="12400280"/>
          </a:xfrm>
        </p:grpSpPr>
        <p:sp>
          <p:nvSpPr>
            <p:cNvPr id="4" name="Freeform 4"/>
            <p:cNvSpPr/>
            <p:nvPr/>
          </p:nvSpPr>
          <p:spPr>
            <a:xfrm>
              <a:off x="687070" y="247650"/>
              <a:ext cx="11148061" cy="12400280"/>
            </a:xfrm>
            <a:custGeom>
              <a:avLst/>
              <a:gdLst/>
              <a:ahLst/>
              <a:cxnLst/>
              <a:rect l="l" t="t" r="r" b="b"/>
              <a:pathLst>
                <a:path w="11148061" h="12400280">
                  <a:moveTo>
                    <a:pt x="9215120" y="1497330"/>
                  </a:moveTo>
                  <a:cubicBezTo>
                    <a:pt x="8773160" y="972820"/>
                    <a:pt x="8234680" y="508000"/>
                    <a:pt x="7590790" y="252730"/>
                  </a:cubicBezTo>
                  <a:cubicBezTo>
                    <a:pt x="7132320" y="71120"/>
                    <a:pt x="6633210" y="0"/>
                    <a:pt x="6139180" y="6350"/>
                  </a:cubicBezTo>
                  <a:cubicBezTo>
                    <a:pt x="4053840" y="36830"/>
                    <a:pt x="2157730" y="1490980"/>
                    <a:pt x="1289050" y="3346450"/>
                  </a:cubicBezTo>
                  <a:cubicBezTo>
                    <a:pt x="527050" y="4977130"/>
                    <a:pt x="0" y="7792720"/>
                    <a:pt x="680720" y="9457690"/>
                  </a:cubicBezTo>
                  <a:cubicBezTo>
                    <a:pt x="1360170" y="11122661"/>
                    <a:pt x="2499360" y="12005311"/>
                    <a:pt x="4248150" y="12081511"/>
                  </a:cubicBezTo>
                  <a:cubicBezTo>
                    <a:pt x="7001510" y="12400280"/>
                    <a:pt x="9088120" y="10502901"/>
                    <a:pt x="10118091" y="8309611"/>
                  </a:cubicBezTo>
                  <a:cubicBezTo>
                    <a:pt x="11148061" y="6116320"/>
                    <a:pt x="10782300" y="3361691"/>
                    <a:pt x="9215121" y="1497330"/>
                  </a:cubicBezTo>
                  <a:close/>
                </a:path>
              </a:pathLst>
            </a:custGeom>
            <a:solidFill>
              <a:srgbClr val="FB5DD8">
                <a:alpha val="40784"/>
              </a:srgbClr>
            </a:solidFill>
            <a:ln w="12700">
              <a:noFill/>
            </a:ln>
          </p:spPr>
        </p:sp>
      </p:grpSp>
      <p:grpSp>
        <p:nvGrpSpPr>
          <p:cNvPr id="5" name="Group 5"/>
          <p:cNvGrpSpPr/>
          <p:nvPr/>
        </p:nvGrpSpPr>
        <p:grpSpPr>
          <a:xfrm>
            <a:off x="360459" y="1601709"/>
            <a:ext cx="17567083" cy="6634623"/>
            <a:chOff x="0" y="0"/>
            <a:chExt cx="23422777" cy="8846164"/>
          </a:xfrm>
        </p:grpSpPr>
        <p:sp>
          <p:nvSpPr>
            <p:cNvPr id="6" name="TextBox 6"/>
            <p:cNvSpPr txBox="1"/>
            <p:nvPr/>
          </p:nvSpPr>
          <p:spPr>
            <a:xfrm>
              <a:off x="0" y="2334238"/>
              <a:ext cx="23422777" cy="6511926"/>
            </a:xfrm>
            <a:prstGeom prst="rect">
              <a:avLst/>
            </a:prstGeom>
          </p:spPr>
          <p:txBody>
            <a:bodyPr lIns="0" tIns="0" rIns="0" bIns="0" rtlCol="0" anchor="t">
              <a:spAutoFit/>
            </a:bodyPr>
            <a:lstStyle/>
            <a:p>
              <a:pPr algn="l">
                <a:lnSpc>
                  <a:spcPts val="5699"/>
                </a:lnSpc>
              </a:pPr>
              <a:endParaRPr/>
            </a:p>
            <a:p>
              <a:pPr algn="l">
                <a:lnSpc>
                  <a:spcPts val="5699"/>
                </a:lnSpc>
              </a:pPr>
              <a:r>
                <a:rPr lang="en-US" sz="3799">
                  <a:solidFill>
                    <a:srgbClr val="FFFFFF"/>
                  </a:solidFill>
                  <a:latin typeface="Rasputin"/>
                  <a:ea typeface="Rasputin"/>
                  <a:cs typeface="Rasputin"/>
                  <a:sym typeface="Rasputin"/>
                </a:rPr>
                <a:t>Dataset balancing has been done, obtaining:</a:t>
              </a:r>
            </a:p>
            <a:p>
              <a:pPr marL="690877" lvl="1" indent="-345439" algn="l">
                <a:lnSpc>
                  <a:spcPts val="4799"/>
                </a:lnSpc>
                <a:buFont typeface="Arial"/>
                <a:buChar char="•"/>
              </a:pPr>
              <a:r>
                <a:rPr lang="en-US" sz="3199">
                  <a:solidFill>
                    <a:srgbClr val="FFFFFF"/>
                  </a:solidFill>
                  <a:latin typeface="Rasputin"/>
                  <a:ea typeface="Rasputin"/>
                  <a:cs typeface="Rasputin"/>
                  <a:sym typeface="Rasputin"/>
                </a:rPr>
                <a:t>ASL(1000) and ASL(300)</a:t>
              </a:r>
            </a:p>
            <a:p>
              <a:pPr marL="690877" lvl="1" indent="-345439" algn="l">
                <a:lnSpc>
                  <a:spcPts val="4799"/>
                </a:lnSpc>
                <a:buFont typeface="Arial"/>
                <a:buChar char="•"/>
              </a:pPr>
              <a:r>
                <a:rPr lang="en-US" sz="3199">
                  <a:solidFill>
                    <a:srgbClr val="FFFFFF"/>
                  </a:solidFill>
                  <a:latin typeface="Rasputin"/>
                  <a:ea typeface="Rasputin"/>
                  <a:cs typeface="Rasputin"/>
                  <a:sym typeface="Rasputin"/>
                </a:rPr>
                <a:t>BSL(1000) and BSL(300)</a:t>
              </a:r>
            </a:p>
            <a:p>
              <a:pPr marL="690877" lvl="1" indent="-345439" algn="l">
                <a:lnSpc>
                  <a:spcPts val="4799"/>
                </a:lnSpc>
                <a:buFont typeface="Arial"/>
                <a:buChar char="•"/>
              </a:pPr>
              <a:r>
                <a:rPr lang="en-US" sz="3199">
                  <a:solidFill>
                    <a:srgbClr val="FFFFFF"/>
                  </a:solidFill>
                  <a:latin typeface="Rasputin"/>
                  <a:ea typeface="Rasputin"/>
                  <a:cs typeface="Rasputin"/>
                  <a:sym typeface="Rasputin"/>
                </a:rPr>
                <a:t>LIS(1000) and LIS(300)</a:t>
              </a:r>
            </a:p>
            <a:p>
              <a:pPr algn="l">
                <a:lnSpc>
                  <a:spcPts val="1950"/>
                </a:lnSpc>
              </a:pPr>
              <a:endParaRPr lang="en-US" sz="3199">
                <a:solidFill>
                  <a:srgbClr val="FFFFFF"/>
                </a:solidFill>
                <a:latin typeface="Rasputin"/>
                <a:ea typeface="Rasputin"/>
                <a:cs typeface="Rasputin"/>
                <a:sym typeface="Rasputin"/>
              </a:endParaRPr>
            </a:p>
            <a:p>
              <a:pPr algn="l">
                <a:lnSpc>
                  <a:spcPts val="1950"/>
                </a:lnSpc>
              </a:pPr>
              <a:endParaRPr lang="en-US" sz="3199">
                <a:solidFill>
                  <a:srgbClr val="FFFFFF"/>
                </a:solidFill>
                <a:latin typeface="Rasputin"/>
                <a:ea typeface="Rasputin"/>
                <a:cs typeface="Rasputin"/>
                <a:sym typeface="Rasputin"/>
              </a:endParaRPr>
            </a:p>
            <a:p>
              <a:pPr algn="l">
                <a:lnSpc>
                  <a:spcPts val="4799"/>
                </a:lnSpc>
              </a:pPr>
              <a:r>
                <a:rPr lang="en-US" sz="3199">
                  <a:solidFill>
                    <a:srgbClr val="FFFFFF"/>
                  </a:solidFill>
                  <a:latin typeface="Rasputin"/>
                  <a:ea typeface="Rasputin"/>
                  <a:cs typeface="Rasputin"/>
                  <a:sym typeface="Rasputin"/>
                </a:rPr>
                <a:t>ASL(300), BSL(300) and LIS(300) were put together in order to obtain the Combined dataset</a:t>
              </a:r>
            </a:p>
          </p:txBody>
        </p:sp>
        <p:sp>
          <p:nvSpPr>
            <p:cNvPr id="7" name="TextBox 7"/>
            <p:cNvSpPr txBox="1"/>
            <p:nvPr/>
          </p:nvSpPr>
          <p:spPr>
            <a:xfrm>
              <a:off x="0" y="181011"/>
              <a:ext cx="23422777" cy="1609725"/>
            </a:xfrm>
            <a:prstGeom prst="rect">
              <a:avLst/>
            </a:prstGeom>
          </p:spPr>
          <p:txBody>
            <a:bodyPr lIns="0" tIns="0" rIns="0" bIns="0" rtlCol="0" anchor="t">
              <a:spAutoFit/>
            </a:bodyPr>
            <a:lstStyle/>
            <a:p>
              <a:pPr algn="l">
                <a:lnSpc>
                  <a:spcPts val="9480"/>
                </a:lnSpc>
              </a:pPr>
              <a:r>
                <a:rPr lang="en-US" sz="7900">
                  <a:solidFill>
                    <a:srgbClr val="FFFFFF"/>
                  </a:solidFill>
                  <a:latin typeface="Rasputin Light"/>
                  <a:ea typeface="Rasputin Light"/>
                  <a:cs typeface="Rasputin Light"/>
                  <a:sym typeface="Rasputin Light"/>
                </a:rPr>
                <a:t>Datasets employed</a:t>
              </a: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rgbClr val="3A8047">
                <a:alpha val="100000"/>
              </a:srgbClr>
            </a:gs>
            <a:gs pos="100000">
              <a:srgbClr val="436EA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284790" y="-3746425"/>
            <a:ext cx="8857785" cy="8525618"/>
          </a:xfrm>
          <a:custGeom>
            <a:avLst/>
            <a:gdLst/>
            <a:ahLst/>
            <a:cxnLst/>
            <a:rect l="l" t="t" r="r" b="b"/>
            <a:pathLst>
              <a:path w="8857785" h="8525618">
                <a:moveTo>
                  <a:pt x="0" y="0"/>
                </a:moveTo>
                <a:lnTo>
                  <a:pt x="8857785" y="0"/>
                </a:lnTo>
                <a:lnTo>
                  <a:pt x="8857785" y="8525618"/>
                </a:lnTo>
                <a:lnTo>
                  <a:pt x="0" y="8525618"/>
                </a:lnTo>
                <a:lnTo>
                  <a:pt x="0" y="0"/>
                </a:lnTo>
                <a:close/>
              </a:path>
            </a:pathLst>
          </a:custGeom>
          <a:blipFill>
            <a:blip r:embed="rId2">
              <a:alphaModFix amt="41000"/>
              <a:extLst>
                <a:ext uri="{96DAC541-7B7A-43D3-8B79-37D633B846F1}">
                  <asvg:svgBlip xmlns:asvg="http://schemas.microsoft.com/office/drawing/2016/SVG/main" r:embed="rId3"/>
                </a:ext>
              </a:extLst>
            </a:blip>
            <a:stretch>
              <a:fillRect/>
            </a:stretch>
          </a:blipFill>
        </p:spPr>
      </p:sp>
      <p:sp>
        <p:nvSpPr>
          <p:cNvPr id="3" name="Freeform 3"/>
          <p:cNvSpPr/>
          <p:nvPr/>
        </p:nvSpPr>
        <p:spPr>
          <a:xfrm rot="6653687">
            <a:off x="10166505" y="4129872"/>
            <a:ext cx="9957653" cy="8663158"/>
          </a:xfrm>
          <a:custGeom>
            <a:avLst/>
            <a:gdLst/>
            <a:ahLst/>
            <a:cxnLst/>
            <a:rect l="l" t="t" r="r" b="b"/>
            <a:pathLst>
              <a:path w="9957653" h="8663158">
                <a:moveTo>
                  <a:pt x="0" y="0"/>
                </a:moveTo>
                <a:lnTo>
                  <a:pt x="9957652" y="0"/>
                </a:lnTo>
                <a:lnTo>
                  <a:pt x="9957652" y="8663157"/>
                </a:lnTo>
                <a:lnTo>
                  <a:pt x="0" y="8663157"/>
                </a:lnTo>
                <a:lnTo>
                  <a:pt x="0" y="0"/>
                </a:lnTo>
                <a:close/>
              </a:path>
            </a:pathLst>
          </a:custGeom>
          <a:blipFill>
            <a:blip r:embed="rId4">
              <a:alphaModFix amt="41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826378" y="250389"/>
            <a:ext cx="14993037" cy="1348105"/>
          </a:xfrm>
          <a:prstGeom prst="rect">
            <a:avLst/>
          </a:prstGeom>
        </p:spPr>
        <p:txBody>
          <a:bodyPr lIns="0" tIns="0" rIns="0" bIns="0" rtlCol="0" anchor="t">
            <a:spAutoFit/>
          </a:bodyPr>
          <a:lstStyle/>
          <a:p>
            <a:pPr algn="ctr">
              <a:lnSpc>
                <a:spcPts val="10339"/>
              </a:lnSpc>
            </a:pPr>
            <a:r>
              <a:rPr lang="en-US" sz="9399">
                <a:solidFill>
                  <a:srgbClr val="FFFFFF"/>
                </a:solidFill>
                <a:latin typeface="Rasputin Light"/>
                <a:ea typeface="Rasputin Light"/>
                <a:cs typeface="Rasputin Light"/>
                <a:sym typeface="Rasputin Light"/>
              </a:rPr>
              <a:t>References</a:t>
            </a:r>
          </a:p>
        </p:txBody>
      </p:sp>
      <p:sp>
        <p:nvSpPr>
          <p:cNvPr id="5" name="TextBox 5"/>
          <p:cNvSpPr txBox="1"/>
          <p:nvPr/>
        </p:nvSpPr>
        <p:spPr>
          <a:xfrm>
            <a:off x="453454" y="1562100"/>
            <a:ext cx="17381092" cy="8505825"/>
          </a:xfrm>
          <a:prstGeom prst="rect">
            <a:avLst/>
          </a:prstGeom>
        </p:spPr>
        <p:txBody>
          <a:bodyPr lIns="0" tIns="0" rIns="0" bIns="0" rtlCol="0" anchor="t">
            <a:spAutoFit/>
          </a:bodyPr>
          <a:lstStyle/>
          <a:p>
            <a:pPr algn="l">
              <a:lnSpc>
                <a:spcPts val="2515"/>
              </a:lnSpc>
            </a:pPr>
            <a:r>
              <a:rPr lang="en-US" sz="2095">
                <a:solidFill>
                  <a:srgbClr val="FFFFFF"/>
                </a:solidFill>
                <a:latin typeface="Rasputin Light"/>
                <a:ea typeface="Rasputin Light"/>
                <a:cs typeface="Rasputin Light"/>
                <a:sym typeface="Rasputin Light"/>
              </a:rPr>
              <a:t>[1] Grassknoted. ASL Alphabet. Kaggle. </a:t>
            </a:r>
            <a:r>
              <a:rPr lang="en-US" sz="2095" u="sng">
                <a:solidFill>
                  <a:srgbClr val="FFFFFF"/>
                </a:solidFill>
                <a:latin typeface="Rasputin Light"/>
                <a:ea typeface="Rasputin Light"/>
                <a:cs typeface="Rasputin Light"/>
                <a:sym typeface="Rasputin Light"/>
                <a:hlinkClick r:id="rId6" tooltip="https://www.kaggle.com/datasets/grassknoted/asl-alphabet"/>
              </a:rPr>
              <a:t>https://www.kaggle.com/datasets/grassknoted/asl-alphabet</a:t>
            </a:r>
          </a:p>
          <a:p>
            <a:pPr algn="l">
              <a:lnSpc>
                <a:spcPts val="2515"/>
              </a:lnSpc>
            </a:pPr>
            <a:endParaRPr lang="en-US" sz="2095" u="sng">
              <a:solidFill>
                <a:srgbClr val="FFFFFF"/>
              </a:solidFill>
              <a:latin typeface="Rasputin Light"/>
              <a:ea typeface="Rasputin Light"/>
              <a:cs typeface="Rasputin Light"/>
              <a:sym typeface="Rasputin Light"/>
              <a:hlinkClick r:id="rId6" tooltip="https://www.kaggle.com/datasets/grassknoted/asl-alphabet"/>
            </a:endParaRPr>
          </a:p>
          <a:p>
            <a:pPr algn="l">
              <a:lnSpc>
                <a:spcPts val="2515"/>
              </a:lnSpc>
            </a:pPr>
            <a:r>
              <a:rPr lang="en-US" sz="2095" u="sng">
                <a:solidFill>
                  <a:srgbClr val="FFFFFF"/>
                </a:solidFill>
                <a:latin typeface="Rasputin Light"/>
                <a:ea typeface="Rasputin Light"/>
                <a:cs typeface="Rasputin Light"/>
                <a:sym typeface="Rasputin Light"/>
              </a:rPr>
              <a:t>[</a:t>
            </a:r>
            <a:r>
              <a:rPr lang="en-US" sz="2095">
                <a:solidFill>
                  <a:srgbClr val="FFFFFF"/>
                </a:solidFill>
                <a:latin typeface="Rasputin Light"/>
                <a:ea typeface="Rasputin Light"/>
                <a:cs typeface="Rasputin Light"/>
                <a:sym typeface="Rasputin Light"/>
              </a:rPr>
              <a:t>2] Nisopoli, Nicholas. LIS Dataset. Kaggle. </a:t>
            </a:r>
            <a:r>
              <a:rPr lang="en-US" sz="2095" u="sng">
                <a:solidFill>
                  <a:srgbClr val="FFFFFF"/>
                </a:solidFill>
                <a:latin typeface="Rasputin Light"/>
                <a:ea typeface="Rasputin Light"/>
                <a:cs typeface="Rasputin Light"/>
                <a:sym typeface="Rasputin Light"/>
              </a:rPr>
              <a:t>h</a:t>
            </a:r>
            <a:r>
              <a:rPr lang="en-US" sz="2095" u="sng">
                <a:solidFill>
                  <a:srgbClr val="FFFFFF"/>
                </a:solidFill>
                <a:latin typeface="Rasputin Light"/>
                <a:ea typeface="Rasputin Light"/>
                <a:cs typeface="Rasputin Light"/>
                <a:sym typeface="Rasputin Light"/>
                <a:hlinkClick r:id="rId7" tooltip="https://www.kaggle.com/datasets/nicholasnisopoli/lisdataset"/>
              </a:rPr>
              <a:t>ttps://www.kaggle.com/datasets/nicholasnisopoli/lisdataset</a:t>
            </a:r>
          </a:p>
          <a:p>
            <a:pPr algn="l">
              <a:lnSpc>
                <a:spcPts val="2515"/>
              </a:lnSpc>
            </a:pPr>
            <a:endParaRPr lang="en-US" sz="2095" u="sng">
              <a:solidFill>
                <a:srgbClr val="FFFFFF"/>
              </a:solidFill>
              <a:latin typeface="Rasputin Light"/>
              <a:ea typeface="Rasputin Light"/>
              <a:cs typeface="Rasputin Light"/>
              <a:sym typeface="Rasputin Light"/>
              <a:hlinkClick r:id="rId7" tooltip="https://www.kaggle.com/datasets/nicholasnisopoli/lisdataset"/>
            </a:endParaRPr>
          </a:p>
          <a:p>
            <a:pPr algn="l">
              <a:lnSpc>
                <a:spcPts val="2515"/>
              </a:lnSpc>
            </a:pPr>
            <a:r>
              <a:rPr lang="en-US" sz="2095" u="sng">
                <a:solidFill>
                  <a:srgbClr val="FFFFFF"/>
                </a:solidFill>
                <a:latin typeface="Rasputin Light"/>
                <a:ea typeface="Rasputin Light"/>
                <a:cs typeface="Rasputin Light"/>
                <a:sym typeface="Rasputin Light"/>
              </a:rPr>
              <a:t>[</a:t>
            </a:r>
            <a:r>
              <a:rPr lang="en-US" sz="2095">
                <a:solidFill>
                  <a:srgbClr val="FFFFFF"/>
                </a:solidFill>
                <a:latin typeface="Rasputin Light"/>
                <a:ea typeface="Rasputin Light"/>
                <a:cs typeface="Rasputin Light"/>
                <a:sym typeface="Rasputin Light"/>
              </a:rPr>
              <a:t>3] Tatepe, Eren. BSL Numbers and Alphabet Hand Position for MediaPipe. Kaggle.</a:t>
            </a:r>
          </a:p>
          <a:p>
            <a:pPr algn="l">
              <a:lnSpc>
                <a:spcPts val="2515"/>
              </a:lnSpc>
            </a:pPr>
            <a:r>
              <a:rPr lang="en-US" sz="2095">
                <a:solidFill>
                  <a:srgbClr val="FFFFFF"/>
                </a:solidFill>
                <a:latin typeface="Rasputin Light"/>
                <a:ea typeface="Rasputin Light"/>
                <a:cs typeface="Rasputin Light"/>
                <a:sym typeface="Rasputin Light"/>
              </a:rPr>
              <a:t> </a:t>
            </a:r>
            <a:r>
              <a:rPr lang="en-US" sz="2095" u="sng">
                <a:solidFill>
                  <a:srgbClr val="FFFFFF"/>
                </a:solidFill>
                <a:latin typeface="Rasputin Light"/>
                <a:ea typeface="Rasputin Light"/>
                <a:cs typeface="Rasputin Light"/>
                <a:sym typeface="Rasputin Light"/>
                <a:hlinkClick r:id="rId8" tooltip="https://www.kaggle.com/datasets/erentatepe/bsl-numbers-and-alphabet-hand-position-for-mediapipe"/>
              </a:rPr>
              <a:t>https://www.kaggle.com/datasets/erentatepe/bsl-numbers-and-alphabet-hand-position-for-mediapipe</a:t>
            </a:r>
          </a:p>
          <a:p>
            <a:pPr algn="l">
              <a:lnSpc>
                <a:spcPts val="2515"/>
              </a:lnSpc>
            </a:pPr>
            <a:endParaRPr lang="en-US" sz="2095" u="sng">
              <a:solidFill>
                <a:srgbClr val="FFFFFF"/>
              </a:solidFill>
              <a:latin typeface="Rasputin Light"/>
              <a:ea typeface="Rasputin Light"/>
              <a:cs typeface="Rasputin Light"/>
              <a:sym typeface="Rasputin Light"/>
              <a:hlinkClick r:id="rId8" tooltip="https://www.kaggle.com/datasets/erentatepe/bsl-numbers-and-alphabet-hand-position-for-mediapipe"/>
            </a:endParaRPr>
          </a:p>
          <a:p>
            <a:pPr algn="l">
              <a:lnSpc>
                <a:spcPts val="2515"/>
              </a:lnSpc>
            </a:pPr>
            <a:r>
              <a:rPr lang="en-US" sz="2095">
                <a:solidFill>
                  <a:srgbClr val="FFFFFF"/>
                </a:solidFill>
                <a:latin typeface="Rasputin Light"/>
                <a:ea typeface="Rasputin Light"/>
                <a:cs typeface="Rasputin Light"/>
                <a:sym typeface="Rasputin Light"/>
              </a:rPr>
              <a:t>[4] K. He, X. Zhang, S. Ren and J. Sun, "Deep Residual Learning for Image Recognition," 2016 IEEE </a:t>
            </a:r>
          </a:p>
          <a:p>
            <a:pPr algn="l">
              <a:lnSpc>
                <a:spcPts val="2515"/>
              </a:lnSpc>
            </a:pPr>
            <a:r>
              <a:rPr lang="en-US" sz="2095">
                <a:solidFill>
                  <a:srgbClr val="FFFFFF"/>
                </a:solidFill>
                <a:latin typeface="Rasputin Light"/>
                <a:ea typeface="Rasputin Light"/>
                <a:cs typeface="Rasputin Light"/>
                <a:sym typeface="Rasputin Light"/>
              </a:rPr>
              <a:t>    Conference on Computer Vision and Pattern Recognition (CVPR), Las Vegas, NV, USA, 2016, pp. 770-778,</a:t>
            </a:r>
          </a:p>
          <a:p>
            <a:pPr algn="l">
              <a:lnSpc>
                <a:spcPts val="2515"/>
              </a:lnSpc>
            </a:pPr>
            <a:r>
              <a:rPr lang="en-US" sz="2095">
                <a:solidFill>
                  <a:srgbClr val="FFFFFF"/>
                </a:solidFill>
                <a:latin typeface="Rasputin Light"/>
                <a:ea typeface="Rasputin Light"/>
                <a:cs typeface="Rasputin Light"/>
                <a:sym typeface="Rasputin Light"/>
              </a:rPr>
              <a:t>    doi: 10.1109/CVPR.2016.90.</a:t>
            </a:r>
          </a:p>
          <a:p>
            <a:pPr algn="l">
              <a:lnSpc>
                <a:spcPts val="2515"/>
              </a:lnSpc>
            </a:pPr>
            <a:endParaRPr lang="en-US" sz="2095">
              <a:solidFill>
                <a:srgbClr val="FFFFFF"/>
              </a:solidFill>
              <a:latin typeface="Rasputin Light"/>
              <a:ea typeface="Rasputin Light"/>
              <a:cs typeface="Rasputin Light"/>
              <a:sym typeface="Rasputin Light"/>
            </a:endParaRPr>
          </a:p>
          <a:p>
            <a:pPr algn="l">
              <a:lnSpc>
                <a:spcPts val="2515"/>
              </a:lnSpc>
            </a:pPr>
            <a:r>
              <a:rPr lang="en-US" sz="2095">
                <a:solidFill>
                  <a:srgbClr val="FFFFFF"/>
                </a:solidFill>
                <a:latin typeface="Rasputin Light"/>
                <a:ea typeface="Rasputin Light"/>
                <a:cs typeface="Rasputin Light"/>
                <a:sym typeface="Rasputin Light"/>
              </a:rPr>
              <a:t>[5] He, K., Zhang, X., Ren, S., and Sun, J. Delving Deep into Rectifiers: Surpassing Human-Level Performance</a:t>
            </a:r>
          </a:p>
          <a:p>
            <a:pPr algn="l">
              <a:lnSpc>
                <a:spcPts val="2515"/>
              </a:lnSpc>
            </a:pPr>
            <a:r>
              <a:rPr lang="en-US" sz="2095">
                <a:solidFill>
                  <a:srgbClr val="FFFFFF"/>
                </a:solidFill>
                <a:latin typeface="Rasputin Light"/>
                <a:ea typeface="Rasputin Light"/>
                <a:cs typeface="Rasputin Light"/>
                <a:sym typeface="Rasputin Light"/>
              </a:rPr>
              <a:t>    on ImageNet Classification. arXiv, 2015. </a:t>
            </a:r>
          </a:p>
          <a:p>
            <a:pPr algn="l">
              <a:lnSpc>
                <a:spcPts val="2515"/>
              </a:lnSpc>
            </a:pPr>
            <a:endParaRPr lang="en-US" sz="2095">
              <a:solidFill>
                <a:srgbClr val="FFFFFF"/>
              </a:solidFill>
              <a:latin typeface="Rasputin Light"/>
              <a:ea typeface="Rasputin Light"/>
              <a:cs typeface="Rasputin Light"/>
              <a:sym typeface="Rasputin Light"/>
            </a:endParaRPr>
          </a:p>
          <a:p>
            <a:pPr algn="l">
              <a:lnSpc>
                <a:spcPts val="2515"/>
              </a:lnSpc>
            </a:pPr>
            <a:r>
              <a:rPr lang="en-US" sz="2095">
                <a:solidFill>
                  <a:srgbClr val="FFFFFF"/>
                </a:solidFill>
                <a:latin typeface="Rasputin Light"/>
                <a:ea typeface="Rasputin Light"/>
                <a:cs typeface="Rasputin Light"/>
                <a:sym typeface="Rasputin Light"/>
              </a:rPr>
              <a:t>[6] Thakur, Ayush. Keras Dense Layer: How to Use It Correctly. Weights &amp; Biases</a:t>
            </a:r>
          </a:p>
          <a:p>
            <a:pPr algn="l">
              <a:lnSpc>
                <a:spcPts val="2515"/>
              </a:lnSpc>
            </a:pPr>
            <a:endParaRPr lang="en-US" sz="2095">
              <a:solidFill>
                <a:srgbClr val="FFFFFF"/>
              </a:solidFill>
              <a:latin typeface="Rasputin Light"/>
              <a:ea typeface="Rasputin Light"/>
              <a:cs typeface="Rasputin Light"/>
              <a:sym typeface="Rasputin Light"/>
            </a:endParaRPr>
          </a:p>
          <a:p>
            <a:pPr algn="l">
              <a:lnSpc>
                <a:spcPts val="2515"/>
              </a:lnSpc>
            </a:pPr>
            <a:r>
              <a:rPr lang="en-US" sz="2095">
                <a:solidFill>
                  <a:srgbClr val="FFFFFF"/>
                </a:solidFill>
                <a:latin typeface="Rasputin Light"/>
                <a:ea typeface="Rasputin Light"/>
                <a:cs typeface="Rasputin Light"/>
                <a:sym typeface="Rasputin Light"/>
              </a:rPr>
              <a:t>[7]Mark Sandler and Andrew Howard and Menglong Zhu and Andrey Zhmoginov and Liang-Chieh Chen. "MobileNetV2: Inverted Residuals and Linear Bottlenecks." arXiv preprint arXiv:1801.04381 (2019).</a:t>
            </a:r>
          </a:p>
          <a:p>
            <a:pPr algn="l">
              <a:lnSpc>
                <a:spcPts val="2515"/>
              </a:lnSpc>
            </a:pPr>
            <a:endParaRPr lang="en-US" sz="2095">
              <a:solidFill>
                <a:srgbClr val="FFFFFF"/>
              </a:solidFill>
              <a:latin typeface="Rasputin Light"/>
              <a:ea typeface="Rasputin Light"/>
              <a:cs typeface="Rasputin Light"/>
              <a:sym typeface="Rasputin Light"/>
            </a:endParaRPr>
          </a:p>
          <a:p>
            <a:pPr algn="l">
              <a:lnSpc>
                <a:spcPts val="2515"/>
              </a:lnSpc>
            </a:pPr>
            <a:r>
              <a:rPr lang="en-US" sz="2095">
                <a:solidFill>
                  <a:srgbClr val="FFFFFF"/>
                </a:solidFill>
                <a:latin typeface="Rasputin Light"/>
                <a:ea typeface="Rasputin Light"/>
                <a:cs typeface="Rasputin Light"/>
                <a:sym typeface="Rasputin Light"/>
              </a:rPr>
              <a:t>[8]Mingxing Tan and Quoc V. Le. "EfficientNet: Rethinking Model Scaling for Convolutional Neural Networks." arXiv preprint arXiv:1905.11946(2019).</a:t>
            </a:r>
          </a:p>
          <a:p>
            <a:pPr algn="l">
              <a:lnSpc>
                <a:spcPts val="2515"/>
              </a:lnSpc>
            </a:pPr>
            <a:endParaRPr lang="en-US" sz="2095">
              <a:solidFill>
                <a:srgbClr val="FFFFFF"/>
              </a:solidFill>
              <a:latin typeface="Rasputin Light"/>
              <a:ea typeface="Rasputin Light"/>
              <a:cs typeface="Rasputin Light"/>
              <a:sym typeface="Rasputin Light"/>
            </a:endParaRPr>
          </a:p>
          <a:p>
            <a:pPr algn="l">
              <a:lnSpc>
                <a:spcPts val="2515"/>
              </a:lnSpc>
            </a:pPr>
            <a:r>
              <a:rPr lang="en-US" sz="2095">
                <a:solidFill>
                  <a:srgbClr val="FFFFFF"/>
                </a:solidFill>
                <a:latin typeface="Rasputin Light"/>
                <a:ea typeface="Rasputin Light"/>
                <a:cs typeface="Rasputin Light"/>
                <a:sym typeface="Rasputin Light"/>
              </a:rPr>
              <a:t>[9] Simonyan, Karen. "Very deep convolutional networks for large-scale image recognition." arXiv preprint arXiv:1409.1556 (2014).</a:t>
            </a:r>
          </a:p>
          <a:p>
            <a:pPr algn="l">
              <a:lnSpc>
                <a:spcPts val="2515"/>
              </a:lnSpc>
            </a:pPr>
            <a:endParaRPr lang="en-US" sz="2095">
              <a:solidFill>
                <a:srgbClr val="FFFFFF"/>
              </a:solidFill>
              <a:latin typeface="Rasputin Light"/>
              <a:ea typeface="Rasputin Light"/>
              <a:cs typeface="Rasputin Light"/>
              <a:sym typeface="Rasputin Light"/>
            </a:endParaRPr>
          </a:p>
          <a:p>
            <a:pPr algn="l">
              <a:lnSpc>
                <a:spcPts val="2515"/>
              </a:lnSpc>
              <a:spcBef>
                <a:spcPct val="0"/>
              </a:spcBef>
            </a:pPr>
            <a:r>
              <a:rPr lang="en-US" sz="2095">
                <a:solidFill>
                  <a:srgbClr val="FFFFFF"/>
                </a:solidFill>
                <a:latin typeface="Rasputin Light"/>
                <a:ea typeface="Rasputin Light"/>
                <a:cs typeface="Rasputin Light"/>
                <a:sym typeface="Rasputin Light"/>
              </a:rPr>
              <a:t>[10] Amerini I. "Lecture 9: Recognition" Computer Vision course, Università di Roma La Sapienza, PowerPoint presentation (A.A. 2023-2024)</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rgbClr val="3A8047">
                <a:alpha val="100000"/>
              </a:srgbClr>
            </a:gs>
            <a:gs pos="100000">
              <a:srgbClr val="436EA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284790" y="-3746425"/>
            <a:ext cx="8857785" cy="8525618"/>
          </a:xfrm>
          <a:custGeom>
            <a:avLst/>
            <a:gdLst/>
            <a:ahLst/>
            <a:cxnLst/>
            <a:rect l="l" t="t" r="r" b="b"/>
            <a:pathLst>
              <a:path w="8857785" h="8525618">
                <a:moveTo>
                  <a:pt x="0" y="0"/>
                </a:moveTo>
                <a:lnTo>
                  <a:pt x="8857785" y="0"/>
                </a:lnTo>
                <a:lnTo>
                  <a:pt x="8857785" y="8525618"/>
                </a:lnTo>
                <a:lnTo>
                  <a:pt x="0" y="8525618"/>
                </a:lnTo>
                <a:lnTo>
                  <a:pt x="0" y="0"/>
                </a:lnTo>
                <a:close/>
              </a:path>
            </a:pathLst>
          </a:custGeom>
          <a:blipFill>
            <a:blip r:embed="rId2">
              <a:alphaModFix amt="41000"/>
              <a:extLst>
                <a:ext uri="{96DAC541-7B7A-43D3-8B79-37D633B846F1}">
                  <asvg:svgBlip xmlns:asvg="http://schemas.microsoft.com/office/drawing/2016/SVG/main" r:embed="rId3"/>
                </a:ext>
              </a:extLst>
            </a:blip>
            <a:stretch>
              <a:fillRect/>
            </a:stretch>
          </a:blipFill>
        </p:spPr>
      </p:sp>
      <p:sp>
        <p:nvSpPr>
          <p:cNvPr id="3" name="Freeform 3"/>
          <p:cNvSpPr/>
          <p:nvPr/>
        </p:nvSpPr>
        <p:spPr>
          <a:xfrm rot="6653687">
            <a:off x="10166505" y="4129872"/>
            <a:ext cx="9957653" cy="8663158"/>
          </a:xfrm>
          <a:custGeom>
            <a:avLst/>
            <a:gdLst/>
            <a:ahLst/>
            <a:cxnLst/>
            <a:rect l="l" t="t" r="r" b="b"/>
            <a:pathLst>
              <a:path w="9957653" h="8663158">
                <a:moveTo>
                  <a:pt x="0" y="0"/>
                </a:moveTo>
                <a:lnTo>
                  <a:pt x="9957652" y="0"/>
                </a:lnTo>
                <a:lnTo>
                  <a:pt x="9957652" y="8663157"/>
                </a:lnTo>
                <a:lnTo>
                  <a:pt x="0" y="8663157"/>
                </a:lnTo>
                <a:lnTo>
                  <a:pt x="0" y="0"/>
                </a:lnTo>
                <a:close/>
              </a:path>
            </a:pathLst>
          </a:custGeom>
          <a:blipFill>
            <a:blip r:embed="rId4">
              <a:alphaModFix amt="41000"/>
              <a:extLst>
                <a:ext uri="{96DAC541-7B7A-43D3-8B79-37D633B846F1}">
                  <asvg:svgBlip xmlns:asvg="http://schemas.microsoft.com/office/drawing/2016/SVG/main" r:embed="rId5"/>
                </a:ext>
              </a:extLst>
            </a:blip>
            <a:stretch>
              <a:fillRect/>
            </a:stretch>
          </a:blipFill>
        </p:spPr>
      </p:sp>
      <p:sp>
        <p:nvSpPr>
          <p:cNvPr id="4" name="Freeform 4"/>
          <p:cNvSpPr/>
          <p:nvPr/>
        </p:nvSpPr>
        <p:spPr>
          <a:xfrm rot="4726396">
            <a:off x="-3618940" y="-1146127"/>
            <a:ext cx="5318268" cy="8429531"/>
          </a:xfrm>
          <a:custGeom>
            <a:avLst/>
            <a:gdLst/>
            <a:ahLst/>
            <a:cxnLst/>
            <a:rect l="l" t="t" r="r" b="b"/>
            <a:pathLst>
              <a:path w="5318268" h="8429531">
                <a:moveTo>
                  <a:pt x="0" y="0"/>
                </a:moveTo>
                <a:lnTo>
                  <a:pt x="5318268" y="0"/>
                </a:lnTo>
                <a:lnTo>
                  <a:pt x="5318268" y="8429531"/>
                </a:lnTo>
                <a:lnTo>
                  <a:pt x="0" y="84295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2788089">
            <a:off x="16062525" y="2478011"/>
            <a:ext cx="6565563" cy="10406512"/>
          </a:xfrm>
          <a:custGeom>
            <a:avLst/>
            <a:gdLst/>
            <a:ahLst/>
            <a:cxnLst/>
            <a:rect l="l" t="t" r="r" b="b"/>
            <a:pathLst>
              <a:path w="6565563" h="10406512">
                <a:moveTo>
                  <a:pt x="0" y="0"/>
                </a:moveTo>
                <a:lnTo>
                  <a:pt x="6565563" y="0"/>
                </a:lnTo>
                <a:lnTo>
                  <a:pt x="6565563" y="10406512"/>
                </a:lnTo>
                <a:lnTo>
                  <a:pt x="0" y="104065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1647481" y="4108457"/>
            <a:ext cx="14993037" cy="2203436"/>
          </a:xfrm>
          <a:prstGeom prst="rect">
            <a:avLst/>
          </a:prstGeom>
        </p:spPr>
        <p:txBody>
          <a:bodyPr lIns="0" tIns="0" rIns="0" bIns="0" rtlCol="0" anchor="t">
            <a:spAutoFit/>
          </a:bodyPr>
          <a:lstStyle/>
          <a:p>
            <a:pPr algn="ctr">
              <a:lnSpc>
                <a:spcPts val="16901"/>
              </a:lnSpc>
            </a:pPr>
            <a:r>
              <a:rPr lang="en-US" sz="15364">
                <a:solidFill>
                  <a:srgbClr val="FFFFFF"/>
                </a:solidFill>
                <a:latin typeface="Rasputin Light"/>
                <a:ea typeface="Rasputin Light"/>
                <a:cs typeface="Rasputin Light"/>
                <a:sym typeface="Rasputin Light"/>
              </a:rPr>
              <a:t>Thank you!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3A8047">
                <a:alpha val="100000"/>
              </a:srgbClr>
            </a:gs>
            <a:gs pos="100000">
              <a:srgbClr val="436EA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8139847" y="-2972408"/>
            <a:ext cx="7988267" cy="7688707"/>
          </a:xfrm>
          <a:custGeom>
            <a:avLst/>
            <a:gdLst/>
            <a:ahLst/>
            <a:cxnLst/>
            <a:rect l="l" t="t" r="r" b="b"/>
            <a:pathLst>
              <a:path w="7988267" h="7688707">
                <a:moveTo>
                  <a:pt x="0" y="0"/>
                </a:moveTo>
                <a:lnTo>
                  <a:pt x="7988267" y="0"/>
                </a:lnTo>
                <a:lnTo>
                  <a:pt x="7988267" y="7688707"/>
                </a:lnTo>
                <a:lnTo>
                  <a:pt x="0" y="7688707"/>
                </a:lnTo>
                <a:lnTo>
                  <a:pt x="0" y="0"/>
                </a:lnTo>
                <a:close/>
              </a:path>
            </a:pathLst>
          </a:custGeom>
          <a:blipFill>
            <a:blip r:embed="rId2">
              <a:alphaModFix amt="41000"/>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rot="362418">
            <a:off x="10815797" y="1398211"/>
            <a:ext cx="7460906" cy="8298961"/>
            <a:chOff x="687070" y="247650"/>
            <a:chExt cx="11148060" cy="12400280"/>
          </a:xfrm>
        </p:grpSpPr>
        <p:sp>
          <p:nvSpPr>
            <p:cNvPr id="4" name="Freeform 4"/>
            <p:cNvSpPr/>
            <p:nvPr/>
          </p:nvSpPr>
          <p:spPr>
            <a:xfrm>
              <a:off x="687070" y="247650"/>
              <a:ext cx="11148061" cy="12400280"/>
            </a:xfrm>
            <a:custGeom>
              <a:avLst/>
              <a:gdLst/>
              <a:ahLst/>
              <a:cxnLst/>
              <a:rect l="l" t="t" r="r" b="b"/>
              <a:pathLst>
                <a:path w="11148061" h="12400280">
                  <a:moveTo>
                    <a:pt x="9215120" y="1497330"/>
                  </a:moveTo>
                  <a:cubicBezTo>
                    <a:pt x="8773160" y="972820"/>
                    <a:pt x="8234680" y="508000"/>
                    <a:pt x="7590790" y="252730"/>
                  </a:cubicBezTo>
                  <a:cubicBezTo>
                    <a:pt x="7132320" y="71120"/>
                    <a:pt x="6633210" y="0"/>
                    <a:pt x="6139180" y="6350"/>
                  </a:cubicBezTo>
                  <a:cubicBezTo>
                    <a:pt x="4053840" y="36830"/>
                    <a:pt x="2157730" y="1490980"/>
                    <a:pt x="1289050" y="3346450"/>
                  </a:cubicBezTo>
                  <a:cubicBezTo>
                    <a:pt x="527050" y="4977130"/>
                    <a:pt x="0" y="7792720"/>
                    <a:pt x="680720" y="9457690"/>
                  </a:cubicBezTo>
                  <a:cubicBezTo>
                    <a:pt x="1360170" y="11122661"/>
                    <a:pt x="2499360" y="12005311"/>
                    <a:pt x="4248150" y="12081511"/>
                  </a:cubicBezTo>
                  <a:cubicBezTo>
                    <a:pt x="7001510" y="12400280"/>
                    <a:pt x="9088120" y="10502901"/>
                    <a:pt x="10118091" y="8309611"/>
                  </a:cubicBezTo>
                  <a:cubicBezTo>
                    <a:pt x="11148061" y="6116320"/>
                    <a:pt x="10782300" y="3361691"/>
                    <a:pt x="9215121" y="1497330"/>
                  </a:cubicBezTo>
                  <a:close/>
                </a:path>
              </a:pathLst>
            </a:custGeom>
            <a:solidFill>
              <a:srgbClr val="FB5DD8">
                <a:alpha val="40784"/>
              </a:srgbClr>
            </a:solidFill>
            <a:ln w="12700">
              <a:noFill/>
            </a:ln>
          </p:spPr>
        </p:sp>
      </p:grpSp>
      <p:grpSp>
        <p:nvGrpSpPr>
          <p:cNvPr id="5" name="Group 5"/>
          <p:cNvGrpSpPr/>
          <p:nvPr/>
        </p:nvGrpSpPr>
        <p:grpSpPr>
          <a:xfrm>
            <a:off x="532117" y="2455277"/>
            <a:ext cx="13609500" cy="4522045"/>
            <a:chOff x="0" y="0"/>
            <a:chExt cx="18145999" cy="6029393"/>
          </a:xfrm>
        </p:grpSpPr>
        <p:sp>
          <p:nvSpPr>
            <p:cNvPr id="6" name="TextBox 6"/>
            <p:cNvSpPr txBox="1"/>
            <p:nvPr/>
          </p:nvSpPr>
          <p:spPr>
            <a:xfrm>
              <a:off x="0" y="2353376"/>
              <a:ext cx="18145999" cy="3676017"/>
            </a:xfrm>
            <a:prstGeom prst="rect">
              <a:avLst/>
            </a:prstGeom>
          </p:spPr>
          <p:txBody>
            <a:bodyPr lIns="0" tIns="0" rIns="0" bIns="0" rtlCol="0" anchor="t">
              <a:spAutoFit/>
            </a:bodyPr>
            <a:lstStyle/>
            <a:p>
              <a:pPr marL="777234" lvl="1" indent="-388617" algn="l">
                <a:lnSpc>
                  <a:spcPts val="5399"/>
                </a:lnSpc>
                <a:buFont typeface="Arial"/>
                <a:buChar char="•"/>
              </a:pPr>
              <a:r>
                <a:rPr lang="en-US" sz="3599">
                  <a:solidFill>
                    <a:srgbClr val="FFFFFF"/>
                  </a:solidFill>
                  <a:latin typeface="Rasputin"/>
                  <a:ea typeface="Rasputin"/>
                  <a:cs typeface="Rasputin"/>
                  <a:sym typeface="Rasputin"/>
                </a:rPr>
                <a:t>ResNet50 </a:t>
              </a:r>
            </a:p>
            <a:p>
              <a:pPr marL="820412" lvl="1" indent="-410206" algn="l">
                <a:lnSpc>
                  <a:spcPts val="5699"/>
                </a:lnSpc>
                <a:buFont typeface="Arial"/>
                <a:buChar char="•"/>
              </a:pPr>
              <a:r>
                <a:rPr lang="en-US" sz="3799">
                  <a:solidFill>
                    <a:srgbClr val="FFFFFF"/>
                  </a:solidFill>
                  <a:latin typeface="Rasputin"/>
                  <a:ea typeface="Rasputin"/>
                  <a:cs typeface="Rasputin"/>
                  <a:sym typeface="Rasputin"/>
                </a:rPr>
                <a:t>VGG (16 &amp; 19)</a:t>
              </a:r>
            </a:p>
            <a:p>
              <a:pPr marL="820412" lvl="1" indent="-410206" algn="l">
                <a:lnSpc>
                  <a:spcPts val="5699"/>
                </a:lnSpc>
                <a:buFont typeface="Arial"/>
                <a:buChar char="•"/>
              </a:pPr>
              <a:r>
                <a:rPr lang="en-US" sz="3799">
                  <a:solidFill>
                    <a:srgbClr val="FFFFFF"/>
                  </a:solidFill>
                  <a:latin typeface="Rasputin"/>
                  <a:ea typeface="Rasputin"/>
                  <a:cs typeface="Rasputin"/>
                  <a:sym typeface="Rasputin"/>
                </a:rPr>
                <a:t>MobileNetV2</a:t>
              </a:r>
            </a:p>
            <a:p>
              <a:pPr marL="820412" lvl="1" indent="-410206" algn="l">
                <a:lnSpc>
                  <a:spcPts val="5699"/>
                </a:lnSpc>
                <a:buFont typeface="Arial"/>
                <a:buChar char="•"/>
              </a:pPr>
              <a:r>
                <a:rPr lang="en-US" sz="3799">
                  <a:solidFill>
                    <a:srgbClr val="FFFFFF"/>
                  </a:solidFill>
                  <a:latin typeface="Rasputin"/>
                  <a:ea typeface="Rasputin"/>
                  <a:cs typeface="Rasputin"/>
                  <a:sym typeface="Rasputin"/>
                </a:rPr>
                <a:t>EfficientNetV2</a:t>
              </a:r>
            </a:p>
          </p:txBody>
        </p:sp>
        <p:sp>
          <p:nvSpPr>
            <p:cNvPr id="7" name="TextBox 7"/>
            <p:cNvSpPr txBox="1"/>
            <p:nvPr/>
          </p:nvSpPr>
          <p:spPr>
            <a:xfrm>
              <a:off x="0" y="181011"/>
              <a:ext cx="18145999" cy="1609813"/>
            </a:xfrm>
            <a:prstGeom prst="rect">
              <a:avLst/>
            </a:prstGeom>
          </p:spPr>
          <p:txBody>
            <a:bodyPr lIns="0" tIns="0" rIns="0" bIns="0" rtlCol="0" anchor="t">
              <a:spAutoFit/>
            </a:bodyPr>
            <a:lstStyle/>
            <a:p>
              <a:pPr algn="l">
                <a:lnSpc>
                  <a:spcPts val="9480"/>
                </a:lnSpc>
              </a:pPr>
              <a:r>
                <a:rPr lang="en-US" sz="7900">
                  <a:solidFill>
                    <a:srgbClr val="FFFFFF"/>
                  </a:solidFill>
                  <a:latin typeface="Rasputin Light"/>
                  <a:ea typeface="Rasputin Light"/>
                  <a:cs typeface="Rasputin Light"/>
                  <a:sym typeface="Rasputin Light"/>
                </a:rPr>
                <a:t>Architectures description</a:t>
              </a:r>
            </a:p>
          </p:txBody>
        </p:sp>
      </p:grpSp>
      <p:sp>
        <p:nvSpPr>
          <p:cNvPr id="8" name="TextBox 8"/>
          <p:cNvSpPr txBox="1"/>
          <p:nvPr/>
        </p:nvSpPr>
        <p:spPr>
          <a:xfrm>
            <a:off x="3937001" y="4396003"/>
            <a:ext cx="2157651" cy="384721"/>
          </a:xfrm>
          <a:prstGeom prst="rect">
            <a:avLst/>
          </a:prstGeom>
        </p:spPr>
        <p:txBody>
          <a:bodyPr wrap="square" lIns="0" tIns="0" rIns="0" bIns="0" rtlCol="0" anchor="t">
            <a:spAutoFit/>
          </a:bodyPr>
          <a:lstStyle/>
          <a:p>
            <a:pPr algn="ctr">
              <a:lnSpc>
                <a:spcPts val="3000"/>
              </a:lnSpc>
              <a:spcBef>
                <a:spcPct val="0"/>
              </a:spcBef>
            </a:pPr>
            <a:r>
              <a:rPr lang="en-US" sz="2500">
                <a:solidFill>
                  <a:srgbClr val="FFFFFF"/>
                </a:solidFill>
                <a:latin typeface="Rasputin Light"/>
                <a:ea typeface="Rasputin Light"/>
                <a:cs typeface="Rasputin Light"/>
                <a:sym typeface="Rasputin Light"/>
              </a:rPr>
              <a:t>(Perfetto Ida)</a:t>
            </a:r>
          </a:p>
        </p:txBody>
      </p:sp>
      <p:sp>
        <p:nvSpPr>
          <p:cNvPr id="9" name="TextBox 9"/>
          <p:cNvSpPr txBox="1"/>
          <p:nvPr/>
        </p:nvSpPr>
        <p:spPr>
          <a:xfrm>
            <a:off x="4868344" y="5124450"/>
            <a:ext cx="3105745" cy="400050"/>
          </a:xfrm>
          <a:prstGeom prst="rect">
            <a:avLst/>
          </a:prstGeom>
        </p:spPr>
        <p:txBody>
          <a:bodyPr lIns="0" tIns="0" rIns="0" bIns="0" rtlCol="0" anchor="t">
            <a:spAutoFit/>
          </a:bodyPr>
          <a:lstStyle/>
          <a:p>
            <a:pPr algn="ctr">
              <a:lnSpc>
                <a:spcPts val="3000"/>
              </a:lnSpc>
              <a:spcBef>
                <a:spcPct val="0"/>
              </a:spcBef>
            </a:pPr>
            <a:r>
              <a:rPr lang="en-US" sz="2500">
                <a:solidFill>
                  <a:srgbClr val="FFFFFF"/>
                </a:solidFill>
                <a:latin typeface="Rasputin Light"/>
                <a:ea typeface="Rasputin Light"/>
                <a:cs typeface="Rasputin Light"/>
                <a:sym typeface="Rasputin Light"/>
              </a:rPr>
              <a:t>(Mascolo Anna Pia)</a:t>
            </a:r>
          </a:p>
        </p:txBody>
      </p:sp>
      <p:sp>
        <p:nvSpPr>
          <p:cNvPr id="10" name="TextBox 10"/>
          <p:cNvSpPr txBox="1"/>
          <p:nvPr/>
        </p:nvSpPr>
        <p:spPr>
          <a:xfrm>
            <a:off x="4868344" y="5805282"/>
            <a:ext cx="2468523" cy="400050"/>
          </a:xfrm>
          <a:prstGeom prst="rect">
            <a:avLst/>
          </a:prstGeom>
        </p:spPr>
        <p:txBody>
          <a:bodyPr lIns="0" tIns="0" rIns="0" bIns="0" rtlCol="0" anchor="t">
            <a:spAutoFit/>
          </a:bodyPr>
          <a:lstStyle/>
          <a:p>
            <a:pPr algn="ctr">
              <a:lnSpc>
                <a:spcPts val="3000"/>
              </a:lnSpc>
              <a:spcBef>
                <a:spcPct val="0"/>
              </a:spcBef>
            </a:pPr>
            <a:r>
              <a:rPr lang="en-US" sz="2500">
                <a:solidFill>
                  <a:srgbClr val="FFFFFF"/>
                </a:solidFill>
                <a:latin typeface="Rasputin Light"/>
                <a:ea typeface="Rasputin Light"/>
                <a:cs typeface="Rasputin Light"/>
                <a:sym typeface="Rasputin Light"/>
              </a:rPr>
              <a:t>(Serra Viviana)</a:t>
            </a:r>
          </a:p>
        </p:txBody>
      </p:sp>
      <p:sp>
        <p:nvSpPr>
          <p:cNvPr id="11" name="TextBox 11"/>
          <p:cNvSpPr txBox="1"/>
          <p:nvPr/>
        </p:nvSpPr>
        <p:spPr>
          <a:xfrm>
            <a:off x="5101904" y="6529182"/>
            <a:ext cx="2468523" cy="400050"/>
          </a:xfrm>
          <a:prstGeom prst="rect">
            <a:avLst/>
          </a:prstGeom>
        </p:spPr>
        <p:txBody>
          <a:bodyPr lIns="0" tIns="0" rIns="0" bIns="0" rtlCol="0" anchor="t">
            <a:spAutoFit/>
          </a:bodyPr>
          <a:lstStyle/>
          <a:p>
            <a:pPr algn="ctr">
              <a:lnSpc>
                <a:spcPts val="3000"/>
              </a:lnSpc>
              <a:spcBef>
                <a:spcPct val="0"/>
              </a:spcBef>
            </a:pPr>
            <a:r>
              <a:rPr lang="en-US" sz="2500">
                <a:solidFill>
                  <a:srgbClr val="FFFFFF"/>
                </a:solidFill>
                <a:latin typeface="Rasputin Light"/>
                <a:ea typeface="Rasputin Light"/>
                <a:cs typeface="Rasputin Light"/>
                <a:sym typeface="Rasputin Light"/>
              </a:rPr>
              <a:t>(Serra Viviana)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943A3A">
                <a:alpha val="100000"/>
              </a:srgbClr>
            </a:gs>
            <a:gs pos="100000">
              <a:srgbClr val="BF464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16209">
            <a:off x="-890667" y="4921459"/>
            <a:ext cx="8901994" cy="10457555"/>
          </a:xfrm>
          <a:custGeom>
            <a:avLst/>
            <a:gdLst/>
            <a:ahLst/>
            <a:cxnLst/>
            <a:rect l="l" t="t" r="r" b="b"/>
            <a:pathLst>
              <a:path w="8901994" h="10457555">
                <a:moveTo>
                  <a:pt x="0" y="0"/>
                </a:moveTo>
                <a:lnTo>
                  <a:pt x="8901993" y="0"/>
                </a:lnTo>
                <a:lnTo>
                  <a:pt x="8901993" y="10457555"/>
                </a:lnTo>
                <a:lnTo>
                  <a:pt x="0" y="1045755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8862409">
            <a:off x="11443547" y="-3756415"/>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2">
              <a:alphaModFix amt="41000"/>
              <a:extLst>
                <a:ext uri="{96DAC541-7B7A-43D3-8B79-37D633B846F1}">
                  <asvg:svgBlip xmlns:asvg="http://schemas.microsoft.com/office/drawing/2016/SVG/main" r:embed="rId3"/>
                </a:ext>
              </a:extLst>
            </a:blip>
            <a:stretch>
              <a:fillRect/>
            </a:stretch>
          </a:blipFill>
        </p:spPr>
      </p:sp>
      <p:sp>
        <p:nvSpPr>
          <p:cNvPr id="4" name="Freeform 4"/>
          <p:cNvSpPr/>
          <p:nvPr/>
        </p:nvSpPr>
        <p:spPr>
          <a:xfrm>
            <a:off x="7525527" y="1690687"/>
            <a:ext cx="10463070" cy="4250622"/>
          </a:xfrm>
          <a:custGeom>
            <a:avLst/>
            <a:gdLst/>
            <a:ahLst/>
            <a:cxnLst/>
            <a:rect l="l" t="t" r="r" b="b"/>
            <a:pathLst>
              <a:path w="10463070" h="4250622">
                <a:moveTo>
                  <a:pt x="0" y="0"/>
                </a:moveTo>
                <a:lnTo>
                  <a:pt x="10463070" y="0"/>
                </a:lnTo>
                <a:lnTo>
                  <a:pt x="10463070" y="4250623"/>
                </a:lnTo>
                <a:lnTo>
                  <a:pt x="0" y="4250623"/>
                </a:lnTo>
                <a:lnTo>
                  <a:pt x="0" y="0"/>
                </a:lnTo>
                <a:close/>
              </a:path>
            </a:pathLst>
          </a:custGeom>
          <a:blipFill>
            <a:blip r:embed="rId4"/>
            <a:stretch>
              <a:fillRect/>
            </a:stretch>
          </a:blipFill>
        </p:spPr>
      </p:sp>
      <p:grpSp>
        <p:nvGrpSpPr>
          <p:cNvPr id="5" name="Group 5"/>
          <p:cNvGrpSpPr/>
          <p:nvPr/>
        </p:nvGrpSpPr>
        <p:grpSpPr>
          <a:xfrm>
            <a:off x="14494051" y="2004119"/>
            <a:ext cx="613842" cy="365832"/>
            <a:chOff x="0" y="0"/>
            <a:chExt cx="1363826" cy="812800"/>
          </a:xfrm>
        </p:grpSpPr>
        <p:sp>
          <p:nvSpPr>
            <p:cNvPr id="6" name="Freeform 6"/>
            <p:cNvSpPr/>
            <p:nvPr/>
          </p:nvSpPr>
          <p:spPr>
            <a:xfrm>
              <a:off x="0" y="0"/>
              <a:ext cx="1363826" cy="812800"/>
            </a:xfrm>
            <a:custGeom>
              <a:avLst/>
              <a:gdLst/>
              <a:ahLst/>
              <a:cxnLst/>
              <a:rect l="l" t="t" r="r" b="b"/>
              <a:pathLst>
                <a:path w="1363826" h="812800">
                  <a:moveTo>
                    <a:pt x="0" y="406400"/>
                  </a:moveTo>
                  <a:lnTo>
                    <a:pt x="406400" y="0"/>
                  </a:lnTo>
                  <a:lnTo>
                    <a:pt x="406400" y="203200"/>
                  </a:lnTo>
                  <a:lnTo>
                    <a:pt x="1363826" y="203200"/>
                  </a:lnTo>
                  <a:lnTo>
                    <a:pt x="1363826" y="609600"/>
                  </a:lnTo>
                  <a:lnTo>
                    <a:pt x="406400" y="609600"/>
                  </a:lnTo>
                  <a:lnTo>
                    <a:pt x="406400" y="812800"/>
                  </a:lnTo>
                  <a:lnTo>
                    <a:pt x="0" y="406400"/>
                  </a:lnTo>
                  <a:close/>
                </a:path>
              </a:pathLst>
            </a:custGeom>
            <a:solidFill>
              <a:srgbClr val="D71235"/>
            </a:solidFill>
          </p:spPr>
        </p:sp>
        <p:sp>
          <p:nvSpPr>
            <p:cNvPr id="7" name="TextBox 7"/>
            <p:cNvSpPr txBox="1"/>
            <p:nvPr/>
          </p:nvSpPr>
          <p:spPr>
            <a:xfrm>
              <a:off x="101600" y="165100"/>
              <a:ext cx="1262226" cy="44450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664481" y="357187"/>
            <a:ext cx="9616248" cy="1333500"/>
          </a:xfrm>
          <a:prstGeom prst="rect">
            <a:avLst/>
          </a:prstGeom>
        </p:spPr>
        <p:txBody>
          <a:bodyPr lIns="0" tIns="0" rIns="0" bIns="0" rtlCol="0" anchor="t">
            <a:spAutoFit/>
          </a:bodyPr>
          <a:lstStyle/>
          <a:p>
            <a:pPr algn="l">
              <a:lnSpc>
                <a:spcPts val="10440"/>
              </a:lnSpc>
            </a:pPr>
            <a:r>
              <a:rPr lang="en-US" sz="8700">
                <a:solidFill>
                  <a:srgbClr val="FFFFFF"/>
                </a:solidFill>
                <a:latin typeface="Rasputin"/>
                <a:ea typeface="Rasputin"/>
                <a:cs typeface="Rasputin"/>
                <a:sym typeface="Rasputin"/>
              </a:rPr>
              <a:t>ResNet50</a:t>
            </a:r>
          </a:p>
        </p:txBody>
      </p:sp>
      <p:grpSp>
        <p:nvGrpSpPr>
          <p:cNvPr id="9" name="Group 9"/>
          <p:cNvGrpSpPr/>
          <p:nvPr/>
        </p:nvGrpSpPr>
        <p:grpSpPr>
          <a:xfrm>
            <a:off x="262716" y="1690688"/>
            <a:ext cx="7034211" cy="7567612"/>
            <a:chOff x="0" y="0"/>
            <a:chExt cx="1531617" cy="1647759"/>
          </a:xfrm>
        </p:grpSpPr>
        <p:sp>
          <p:nvSpPr>
            <p:cNvPr id="10" name="Freeform 10"/>
            <p:cNvSpPr/>
            <p:nvPr/>
          </p:nvSpPr>
          <p:spPr>
            <a:xfrm>
              <a:off x="0" y="0"/>
              <a:ext cx="1531617" cy="1647759"/>
            </a:xfrm>
            <a:custGeom>
              <a:avLst/>
              <a:gdLst/>
              <a:ahLst/>
              <a:cxnLst/>
              <a:rect l="l" t="t" r="r" b="b"/>
              <a:pathLst>
                <a:path w="1531617" h="1647759">
                  <a:moveTo>
                    <a:pt x="0" y="0"/>
                  </a:moveTo>
                  <a:lnTo>
                    <a:pt x="1531617" y="0"/>
                  </a:lnTo>
                  <a:lnTo>
                    <a:pt x="1531617" y="1647759"/>
                  </a:lnTo>
                  <a:lnTo>
                    <a:pt x="0" y="1647759"/>
                  </a:lnTo>
                  <a:close/>
                </a:path>
              </a:pathLst>
            </a:custGeom>
            <a:solidFill>
              <a:srgbClr val="FFFFFF"/>
            </a:solidFill>
          </p:spPr>
        </p:sp>
        <p:sp>
          <p:nvSpPr>
            <p:cNvPr id="11" name="TextBox 11"/>
            <p:cNvSpPr txBox="1"/>
            <p:nvPr/>
          </p:nvSpPr>
          <p:spPr>
            <a:xfrm>
              <a:off x="0" y="-47625"/>
              <a:ext cx="1531617" cy="1695384"/>
            </a:xfrm>
            <a:prstGeom prst="rect">
              <a:avLst/>
            </a:prstGeom>
          </p:spPr>
          <p:txBody>
            <a:bodyPr lIns="50800" tIns="50800" rIns="50800" bIns="50800" rtlCol="0" anchor="ctr"/>
            <a:lstStyle/>
            <a:p>
              <a:pPr algn="l">
                <a:lnSpc>
                  <a:spcPts val="3499"/>
                </a:lnSpc>
              </a:pPr>
              <a:r>
                <a:rPr lang="en-US" sz="2499">
                  <a:solidFill>
                    <a:srgbClr val="000000"/>
                  </a:solidFill>
                  <a:latin typeface="Quicksand"/>
                  <a:ea typeface="Quicksand"/>
                  <a:cs typeface="Quicksand"/>
                  <a:sym typeface="Quicksand"/>
                </a:rPr>
                <a:t> ResNet50 is a deep learning model launched</a:t>
              </a:r>
            </a:p>
            <a:p>
              <a:pPr algn="l">
                <a:lnSpc>
                  <a:spcPts val="3499"/>
                </a:lnSpc>
              </a:pPr>
              <a:r>
                <a:rPr lang="en-US" sz="2499">
                  <a:solidFill>
                    <a:srgbClr val="000000"/>
                  </a:solidFill>
                  <a:latin typeface="Quicksand"/>
                  <a:ea typeface="Quicksand"/>
                  <a:cs typeface="Quicksand"/>
                  <a:sym typeface="Quicksand"/>
                </a:rPr>
                <a:t> by Microsoft Research. Its 50 layers</a:t>
              </a:r>
            </a:p>
            <a:p>
              <a:pPr algn="l">
                <a:lnSpc>
                  <a:spcPts val="3499"/>
                </a:lnSpc>
              </a:pPr>
              <a:r>
                <a:rPr lang="en-US" sz="2499">
                  <a:solidFill>
                    <a:srgbClr val="000000"/>
                  </a:solidFill>
                  <a:latin typeface="Quicksand"/>
                  <a:ea typeface="Quicksand"/>
                  <a:cs typeface="Quicksand"/>
                  <a:sym typeface="Quicksand"/>
                </a:rPr>
                <a:t> architecture focuses on residual learning and</a:t>
              </a:r>
            </a:p>
            <a:p>
              <a:pPr algn="l">
                <a:lnSpc>
                  <a:spcPts val="3499"/>
                </a:lnSpc>
              </a:pPr>
              <a:r>
                <a:rPr lang="en-US" sz="2499">
                  <a:solidFill>
                    <a:srgbClr val="000000"/>
                  </a:solidFill>
                  <a:latin typeface="Quicksand"/>
                  <a:ea typeface="Quicksand"/>
                  <a:cs typeface="Quicksand"/>
                  <a:sym typeface="Quicksand"/>
                </a:rPr>
                <a:t> involves:</a:t>
              </a:r>
            </a:p>
            <a:p>
              <a:pPr algn="l">
                <a:lnSpc>
                  <a:spcPts val="3499"/>
                </a:lnSpc>
              </a:pPr>
              <a:endParaRPr lang="en-US" sz="2499">
                <a:solidFill>
                  <a:srgbClr val="000000"/>
                </a:solidFill>
                <a:latin typeface="Quicksand"/>
                <a:ea typeface="Quicksand"/>
                <a:cs typeface="Quicksand"/>
                <a:sym typeface="Quicksand"/>
              </a:endParaRPr>
            </a:p>
            <a:p>
              <a:pPr marL="539746" lvl="1" indent="-269873" algn="l">
                <a:lnSpc>
                  <a:spcPts val="3499"/>
                </a:lnSpc>
                <a:buFont typeface="Arial"/>
                <a:buChar char="•"/>
              </a:pPr>
              <a:r>
                <a:rPr lang="en-US" sz="2499">
                  <a:solidFill>
                    <a:srgbClr val="000000"/>
                  </a:solidFill>
                  <a:latin typeface="Quicksand"/>
                  <a:ea typeface="Quicksand"/>
                  <a:cs typeface="Quicksand"/>
                  <a:sym typeface="Quicksand"/>
                </a:rPr>
                <a:t>input layer, it accepts (224, 224, 3) tensors (224x224 RGB images)</a:t>
              </a:r>
            </a:p>
            <a:p>
              <a:pPr algn="l">
                <a:lnSpc>
                  <a:spcPts val="1400"/>
                </a:lnSpc>
              </a:pPr>
              <a:endParaRPr lang="en-US" sz="2499">
                <a:solidFill>
                  <a:srgbClr val="000000"/>
                </a:solidFill>
                <a:latin typeface="Quicksand"/>
                <a:ea typeface="Quicksand"/>
                <a:cs typeface="Quicksand"/>
                <a:sym typeface="Quicksand"/>
              </a:endParaRPr>
            </a:p>
            <a:p>
              <a:pPr marL="539746" lvl="1" indent="-269873" algn="l">
                <a:lnSpc>
                  <a:spcPts val="3499"/>
                </a:lnSpc>
                <a:buFont typeface="Arial"/>
                <a:buChar char="•"/>
              </a:pPr>
              <a:r>
                <a:rPr lang="en-US" sz="2499">
                  <a:solidFill>
                    <a:srgbClr val="000000"/>
                  </a:solidFill>
                  <a:latin typeface="Quicksand"/>
                  <a:ea typeface="Quicksand"/>
                  <a:cs typeface="Quicksand"/>
                  <a:sym typeface="Quicksand"/>
                </a:rPr>
                <a:t>convolutional layer, with a 7x7 filter, 64 filters, and a stride of 2, it processes the input image to detect features and generate feature maps</a:t>
              </a:r>
            </a:p>
            <a:p>
              <a:pPr algn="l">
                <a:lnSpc>
                  <a:spcPts val="1400"/>
                </a:lnSpc>
              </a:pPr>
              <a:endParaRPr lang="en-US" sz="2499">
                <a:solidFill>
                  <a:srgbClr val="000000"/>
                </a:solidFill>
                <a:latin typeface="Quicksand"/>
                <a:ea typeface="Quicksand"/>
                <a:cs typeface="Quicksand"/>
                <a:sym typeface="Quicksand"/>
              </a:endParaRPr>
            </a:p>
            <a:p>
              <a:pPr marL="539746" lvl="1" indent="-269873" algn="l">
                <a:lnSpc>
                  <a:spcPts val="3499"/>
                </a:lnSpc>
                <a:buFont typeface="Arial"/>
                <a:buChar char="•"/>
              </a:pPr>
              <a:r>
                <a:rPr lang="en-US" sz="2499">
                  <a:solidFill>
                    <a:srgbClr val="000000"/>
                  </a:solidFill>
                  <a:latin typeface="Quicksand"/>
                  <a:ea typeface="Quicksand"/>
                  <a:cs typeface="Quicksand"/>
                  <a:sym typeface="Quicksand"/>
                </a:rPr>
                <a:t>3x3 max pooling layer with a stride of 2, to downsample the spatial dimensions of the feature maps, retaining important information and reducing computational load</a:t>
              </a:r>
            </a:p>
          </p:txBody>
        </p:sp>
      </p:grpSp>
      <p:grpSp>
        <p:nvGrpSpPr>
          <p:cNvPr id="12" name="Group 12"/>
          <p:cNvGrpSpPr/>
          <p:nvPr/>
        </p:nvGrpSpPr>
        <p:grpSpPr>
          <a:xfrm>
            <a:off x="7525527" y="6473312"/>
            <a:ext cx="10463070" cy="2795904"/>
            <a:chOff x="0" y="0"/>
            <a:chExt cx="2278211" cy="608775"/>
          </a:xfrm>
        </p:grpSpPr>
        <p:sp>
          <p:nvSpPr>
            <p:cNvPr id="13" name="Freeform 13"/>
            <p:cNvSpPr/>
            <p:nvPr/>
          </p:nvSpPr>
          <p:spPr>
            <a:xfrm>
              <a:off x="0" y="0"/>
              <a:ext cx="2278211" cy="608775"/>
            </a:xfrm>
            <a:custGeom>
              <a:avLst/>
              <a:gdLst/>
              <a:ahLst/>
              <a:cxnLst/>
              <a:rect l="l" t="t" r="r" b="b"/>
              <a:pathLst>
                <a:path w="2278211" h="608775">
                  <a:moveTo>
                    <a:pt x="0" y="0"/>
                  </a:moveTo>
                  <a:lnTo>
                    <a:pt x="2278211" y="0"/>
                  </a:lnTo>
                  <a:lnTo>
                    <a:pt x="2278211" y="608775"/>
                  </a:lnTo>
                  <a:lnTo>
                    <a:pt x="0" y="608775"/>
                  </a:lnTo>
                  <a:close/>
                </a:path>
              </a:pathLst>
            </a:custGeom>
            <a:solidFill>
              <a:srgbClr val="FFFFFF"/>
            </a:solidFill>
          </p:spPr>
        </p:sp>
        <p:sp>
          <p:nvSpPr>
            <p:cNvPr id="14" name="TextBox 14"/>
            <p:cNvSpPr txBox="1"/>
            <p:nvPr/>
          </p:nvSpPr>
          <p:spPr>
            <a:xfrm>
              <a:off x="0" y="-47625"/>
              <a:ext cx="2278211" cy="656400"/>
            </a:xfrm>
            <a:prstGeom prst="rect">
              <a:avLst/>
            </a:prstGeom>
          </p:spPr>
          <p:txBody>
            <a:bodyPr lIns="50800" tIns="50800" rIns="50800" bIns="50800" rtlCol="0" anchor="ctr"/>
            <a:lstStyle/>
            <a:p>
              <a:pPr algn="ctr">
                <a:lnSpc>
                  <a:spcPts val="3499"/>
                </a:lnSpc>
              </a:pPr>
              <a:r>
                <a:rPr lang="en-US" sz="2499">
                  <a:solidFill>
                    <a:srgbClr val="000000"/>
                  </a:solidFill>
                  <a:latin typeface="Quicksand"/>
                  <a:ea typeface="Quicksand"/>
                  <a:cs typeface="Quicksand"/>
                  <a:sym typeface="Quicksand"/>
                </a:rPr>
                <a:t>The key feature of this model is the use of the residual blocks, that connect the activations of previous layers with the next one.</a:t>
              </a:r>
            </a:p>
            <a:p>
              <a:pPr algn="ctr">
                <a:lnSpc>
                  <a:spcPts val="3499"/>
                </a:lnSpc>
              </a:pPr>
              <a:r>
                <a:rPr lang="en-US" sz="2499">
                  <a:solidFill>
                    <a:srgbClr val="000000"/>
                  </a:solidFill>
                  <a:latin typeface="Quicksand"/>
                  <a:ea typeface="Quicksand"/>
                  <a:cs typeface="Quicksand"/>
                  <a:sym typeface="Quicksand"/>
                </a:rPr>
                <a:t>This allows the network to skip in-between layers and mitigate the vanishing or exploding gradient problem, letting it flow without being altered by a large magnitude and facilitating smoother training and faster convergence</a:t>
              </a:r>
            </a:p>
          </p:txBody>
        </p:sp>
      </p:grpSp>
      <p:sp>
        <p:nvSpPr>
          <p:cNvPr id="15" name="TextBox 15"/>
          <p:cNvSpPr txBox="1"/>
          <p:nvPr/>
        </p:nvSpPr>
        <p:spPr>
          <a:xfrm>
            <a:off x="16128363" y="5865110"/>
            <a:ext cx="1860234" cy="493395"/>
          </a:xfrm>
          <a:prstGeom prst="rect">
            <a:avLst/>
          </a:prstGeom>
        </p:spPr>
        <p:txBody>
          <a:bodyPr lIns="0" tIns="0" rIns="0" bIns="0" rtlCol="0" anchor="t">
            <a:spAutoFit/>
          </a:bodyPr>
          <a:lstStyle/>
          <a:p>
            <a:pPr algn="ctr">
              <a:lnSpc>
                <a:spcPts val="4199"/>
              </a:lnSpc>
              <a:spcBef>
                <a:spcPct val="0"/>
              </a:spcBef>
            </a:pPr>
            <a:r>
              <a:rPr lang="en-US" sz="2799">
                <a:solidFill>
                  <a:srgbClr val="FFFFFF"/>
                </a:solidFill>
                <a:latin typeface="Rasputin"/>
                <a:ea typeface="Rasputin"/>
                <a:cs typeface="Rasputin"/>
                <a:sym typeface="Rasputin"/>
              </a:rPr>
              <a:t>source[4]</a:t>
            </a:r>
          </a:p>
        </p:txBody>
      </p:sp>
      <p:grpSp>
        <p:nvGrpSpPr>
          <p:cNvPr id="16" name="Group 16"/>
          <p:cNvGrpSpPr/>
          <p:nvPr/>
        </p:nvGrpSpPr>
        <p:grpSpPr>
          <a:xfrm>
            <a:off x="0" y="9564357"/>
            <a:ext cx="19430051" cy="585913"/>
            <a:chOff x="0" y="0"/>
            <a:chExt cx="25906735" cy="781217"/>
          </a:xfrm>
        </p:grpSpPr>
        <p:grpSp>
          <p:nvGrpSpPr>
            <p:cNvPr id="17" name="Group 17"/>
            <p:cNvGrpSpPr/>
            <p:nvPr/>
          </p:nvGrpSpPr>
          <p:grpSpPr>
            <a:xfrm>
              <a:off x="0" y="0"/>
              <a:ext cx="25906735" cy="781217"/>
              <a:chOff x="0" y="0"/>
              <a:chExt cx="4576633" cy="138008"/>
            </a:xfrm>
          </p:grpSpPr>
          <p:sp>
            <p:nvSpPr>
              <p:cNvPr id="18" name="Freeform 18"/>
              <p:cNvSpPr/>
              <p:nvPr/>
            </p:nvSpPr>
            <p:spPr>
              <a:xfrm>
                <a:off x="0" y="0"/>
                <a:ext cx="4576633" cy="138008"/>
              </a:xfrm>
              <a:custGeom>
                <a:avLst/>
                <a:gdLst/>
                <a:ahLst/>
                <a:cxnLst/>
                <a:rect l="l" t="t" r="r" b="b"/>
                <a:pathLst>
                  <a:path w="4576633" h="138008">
                    <a:moveTo>
                      <a:pt x="0" y="0"/>
                    </a:moveTo>
                    <a:lnTo>
                      <a:pt x="4576633" y="0"/>
                    </a:lnTo>
                    <a:lnTo>
                      <a:pt x="4576633" y="138008"/>
                    </a:lnTo>
                    <a:lnTo>
                      <a:pt x="0" y="138008"/>
                    </a:lnTo>
                    <a:close/>
                  </a:path>
                </a:pathLst>
              </a:custGeom>
              <a:solidFill>
                <a:srgbClr val="FFFFFF"/>
              </a:solidFill>
            </p:spPr>
          </p:sp>
          <p:sp>
            <p:nvSpPr>
              <p:cNvPr id="19" name="TextBox 19"/>
              <p:cNvSpPr txBox="1"/>
              <p:nvPr/>
            </p:nvSpPr>
            <p:spPr>
              <a:xfrm>
                <a:off x="0" y="-38100"/>
                <a:ext cx="4576633" cy="176108"/>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421650" y="-9293"/>
              <a:ext cx="24239128" cy="714079"/>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Architectures Description</a:t>
              </a:r>
            </a:p>
          </p:txBody>
        </p:sp>
      </p:grpSp>
      <p:grpSp>
        <p:nvGrpSpPr>
          <p:cNvPr id="21" name="Group 21"/>
          <p:cNvGrpSpPr/>
          <p:nvPr/>
        </p:nvGrpSpPr>
        <p:grpSpPr>
          <a:xfrm rot="-10800000">
            <a:off x="11890444" y="2187035"/>
            <a:ext cx="699296" cy="416760"/>
            <a:chOff x="0" y="0"/>
            <a:chExt cx="1363826" cy="812800"/>
          </a:xfrm>
        </p:grpSpPr>
        <p:sp>
          <p:nvSpPr>
            <p:cNvPr id="22" name="Freeform 22"/>
            <p:cNvSpPr/>
            <p:nvPr/>
          </p:nvSpPr>
          <p:spPr>
            <a:xfrm>
              <a:off x="0" y="0"/>
              <a:ext cx="1363826" cy="812800"/>
            </a:xfrm>
            <a:custGeom>
              <a:avLst/>
              <a:gdLst/>
              <a:ahLst/>
              <a:cxnLst/>
              <a:rect l="l" t="t" r="r" b="b"/>
              <a:pathLst>
                <a:path w="1363826" h="812800">
                  <a:moveTo>
                    <a:pt x="0" y="406400"/>
                  </a:moveTo>
                  <a:lnTo>
                    <a:pt x="406400" y="0"/>
                  </a:lnTo>
                  <a:lnTo>
                    <a:pt x="406400" y="203200"/>
                  </a:lnTo>
                  <a:lnTo>
                    <a:pt x="1363826" y="203200"/>
                  </a:lnTo>
                  <a:lnTo>
                    <a:pt x="1363826" y="609600"/>
                  </a:lnTo>
                  <a:lnTo>
                    <a:pt x="406400" y="609600"/>
                  </a:lnTo>
                  <a:lnTo>
                    <a:pt x="406400" y="812800"/>
                  </a:lnTo>
                  <a:lnTo>
                    <a:pt x="0" y="406400"/>
                  </a:lnTo>
                  <a:close/>
                </a:path>
              </a:pathLst>
            </a:custGeom>
            <a:solidFill>
              <a:srgbClr val="D71235"/>
            </a:solidFill>
          </p:spPr>
        </p:sp>
        <p:sp>
          <p:nvSpPr>
            <p:cNvPr id="23" name="TextBox 23"/>
            <p:cNvSpPr txBox="1"/>
            <p:nvPr/>
          </p:nvSpPr>
          <p:spPr>
            <a:xfrm>
              <a:off x="101600" y="165100"/>
              <a:ext cx="1262226" cy="44450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17654252" y="9448690"/>
            <a:ext cx="340677" cy="693421"/>
          </a:xfrm>
          <a:prstGeom prst="rect">
            <a:avLst/>
          </a:prstGeom>
        </p:spPr>
        <p:txBody>
          <a:bodyPr lIns="0" tIns="0" rIns="0" bIns="0" rtlCol="0" anchor="t">
            <a:spAutoFit/>
          </a:bodyPr>
          <a:lstStyle/>
          <a:p>
            <a:pPr algn="ctr">
              <a:lnSpc>
                <a:spcPts val="5699"/>
              </a:lnSpc>
              <a:spcBef>
                <a:spcPct val="0"/>
              </a:spcBef>
            </a:pPr>
            <a:r>
              <a:rPr lang="en-US" sz="3799">
                <a:solidFill>
                  <a:srgbClr val="000000"/>
                </a:solidFill>
                <a:latin typeface="Rasputin"/>
                <a:ea typeface="Rasputin"/>
                <a:cs typeface="Rasputin"/>
                <a:sym typeface="Rasputin"/>
              </a:rPr>
              <a:t>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943A3A">
                <a:alpha val="100000"/>
              </a:srgbClr>
            </a:gs>
            <a:gs pos="100000">
              <a:srgbClr val="BF464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16209">
            <a:off x="-890667" y="4921459"/>
            <a:ext cx="8901994" cy="10457555"/>
          </a:xfrm>
          <a:custGeom>
            <a:avLst/>
            <a:gdLst/>
            <a:ahLst/>
            <a:cxnLst/>
            <a:rect l="l" t="t" r="r" b="b"/>
            <a:pathLst>
              <a:path w="8901994" h="10457555">
                <a:moveTo>
                  <a:pt x="0" y="0"/>
                </a:moveTo>
                <a:lnTo>
                  <a:pt x="8901993" y="0"/>
                </a:lnTo>
                <a:lnTo>
                  <a:pt x="8901993" y="10457555"/>
                </a:lnTo>
                <a:lnTo>
                  <a:pt x="0" y="1045755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8862409">
            <a:off x="11443547" y="-3756415"/>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2">
              <a:alphaModFix amt="41000"/>
              <a:extLst>
                <a:ext uri="{96DAC541-7B7A-43D3-8B79-37D633B846F1}">
                  <asvg:svgBlip xmlns:asvg="http://schemas.microsoft.com/office/drawing/2016/SVG/main" r:embed="rId3"/>
                </a:ext>
              </a:extLst>
            </a:blip>
            <a:stretch>
              <a:fillRect/>
            </a:stretch>
          </a:blipFill>
        </p:spPr>
      </p:sp>
      <p:sp>
        <p:nvSpPr>
          <p:cNvPr id="4" name="Freeform 4"/>
          <p:cNvSpPr/>
          <p:nvPr/>
        </p:nvSpPr>
        <p:spPr>
          <a:xfrm>
            <a:off x="7525527" y="1690687"/>
            <a:ext cx="10463070" cy="4250622"/>
          </a:xfrm>
          <a:custGeom>
            <a:avLst/>
            <a:gdLst/>
            <a:ahLst/>
            <a:cxnLst/>
            <a:rect l="l" t="t" r="r" b="b"/>
            <a:pathLst>
              <a:path w="10463070" h="4250622">
                <a:moveTo>
                  <a:pt x="0" y="0"/>
                </a:moveTo>
                <a:lnTo>
                  <a:pt x="10463070" y="0"/>
                </a:lnTo>
                <a:lnTo>
                  <a:pt x="10463070" y="4250623"/>
                </a:lnTo>
                <a:lnTo>
                  <a:pt x="0" y="4250623"/>
                </a:lnTo>
                <a:lnTo>
                  <a:pt x="0" y="0"/>
                </a:lnTo>
                <a:close/>
              </a:path>
            </a:pathLst>
          </a:custGeom>
          <a:blipFill>
            <a:blip r:embed="rId4"/>
            <a:stretch>
              <a:fillRect/>
            </a:stretch>
          </a:blipFill>
        </p:spPr>
      </p:sp>
      <p:grpSp>
        <p:nvGrpSpPr>
          <p:cNvPr id="5" name="Group 5"/>
          <p:cNvGrpSpPr/>
          <p:nvPr/>
        </p:nvGrpSpPr>
        <p:grpSpPr>
          <a:xfrm>
            <a:off x="14494051" y="2004119"/>
            <a:ext cx="613842" cy="365832"/>
            <a:chOff x="0" y="0"/>
            <a:chExt cx="1363826" cy="812800"/>
          </a:xfrm>
        </p:grpSpPr>
        <p:sp>
          <p:nvSpPr>
            <p:cNvPr id="6" name="Freeform 6"/>
            <p:cNvSpPr/>
            <p:nvPr/>
          </p:nvSpPr>
          <p:spPr>
            <a:xfrm>
              <a:off x="0" y="0"/>
              <a:ext cx="1363826" cy="812800"/>
            </a:xfrm>
            <a:custGeom>
              <a:avLst/>
              <a:gdLst/>
              <a:ahLst/>
              <a:cxnLst/>
              <a:rect l="l" t="t" r="r" b="b"/>
              <a:pathLst>
                <a:path w="1363826" h="812800">
                  <a:moveTo>
                    <a:pt x="0" y="406400"/>
                  </a:moveTo>
                  <a:lnTo>
                    <a:pt x="406400" y="0"/>
                  </a:lnTo>
                  <a:lnTo>
                    <a:pt x="406400" y="203200"/>
                  </a:lnTo>
                  <a:lnTo>
                    <a:pt x="1363826" y="203200"/>
                  </a:lnTo>
                  <a:lnTo>
                    <a:pt x="1363826" y="609600"/>
                  </a:lnTo>
                  <a:lnTo>
                    <a:pt x="406400" y="609600"/>
                  </a:lnTo>
                  <a:lnTo>
                    <a:pt x="406400" y="812800"/>
                  </a:lnTo>
                  <a:lnTo>
                    <a:pt x="0" y="406400"/>
                  </a:lnTo>
                  <a:close/>
                </a:path>
              </a:pathLst>
            </a:custGeom>
            <a:solidFill>
              <a:srgbClr val="D71235"/>
            </a:solidFill>
          </p:spPr>
        </p:sp>
        <p:sp>
          <p:nvSpPr>
            <p:cNvPr id="7" name="TextBox 7"/>
            <p:cNvSpPr txBox="1"/>
            <p:nvPr/>
          </p:nvSpPr>
          <p:spPr>
            <a:xfrm>
              <a:off x="101600" y="165100"/>
              <a:ext cx="1262226" cy="444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11890444" y="2187035"/>
            <a:ext cx="699296" cy="416760"/>
            <a:chOff x="0" y="0"/>
            <a:chExt cx="1363826" cy="812800"/>
          </a:xfrm>
        </p:grpSpPr>
        <p:sp>
          <p:nvSpPr>
            <p:cNvPr id="9" name="Freeform 9"/>
            <p:cNvSpPr/>
            <p:nvPr/>
          </p:nvSpPr>
          <p:spPr>
            <a:xfrm>
              <a:off x="0" y="0"/>
              <a:ext cx="1363826" cy="812800"/>
            </a:xfrm>
            <a:custGeom>
              <a:avLst/>
              <a:gdLst/>
              <a:ahLst/>
              <a:cxnLst/>
              <a:rect l="l" t="t" r="r" b="b"/>
              <a:pathLst>
                <a:path w="1363826" h="812800">
                  <a:moveTo>
                    <a:pt x="0" y="406400"/>
                  </a:moveTo>
                  <a:lnTo>
                    <a:pt x="406400" y="0"/>
                  </a:lnTo>
                  <a:lnTo>
                    <a:pt x="406400" y="203200"/>
                  </a:lnTo>
                  <a:lnTo>
                    <a:pt x="1363826" y="203200"/>
                  </a:lnTo>
                  <a:lnTo>
                    <a:pt x="1363826" y="609600"/>
                  </a:lnTo>
                  <a:lnTo>
                    <a:pt x="406400" y="609600"/>
                  </a:lnTo>
                  <a:lnTo>
                    <a:pt x="406400" y="812800"/>
                  </a:lnTo>
                  <a:lnTo>
                    <a:pt x="0" y="406400"/>
                  </a:lnTo>
                  <a:close/>
                </a:path>
              </a:pathLst>
            </a:custGeom>
            <a:solidFill>
              <a:srgbClr val="D71235"/>
            </a:solidFill>
          </p:spPr>
        </p:sp>
        <p:sp>
          <p:nvSpPr>
            <p:cNvPr id="10" name="TextBox 10"/>
            <p:cNvSpPr txBox="1"/>
            <p:nvPr/>
          </p:nvSpPr>
          <p:spPr>
            <a:xfrm>
              <a:off x="101600" y="165100"/>
              <a:ext cx="1262226" cy="444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2524973" y="2519582"/>
            <a:ext cx="1815753" cy="3207914"/>
            <a:chOff x="0" y="0"/>
            <a:chExt cx="478223" cy="844883"/>
          </a:xfrm>
        </p:grpSpPr>
        <p:sp>
          <p:nvSpPr>
            <p:cNvPr id="12" name="Freeform 12"/>
            <p:cNvSpPr/>
            <p:nvPr/>
          </p:nvSpPr>
          <p:spPr>
            <a:xfrm>
              <a:off x="0" y="0"/>
              <a:ext cx="478223" cy="844883"/>
            </a:xfrm>
            <a:custGeom>
              <a:avLst/>
              <a:gdLst/>
              <a:ahLst/>
              <a:cxnLst/>
              <a:rect l="l" t="t" r="r" b="b"/>
              <a:pathLst>
                <a:path w="478223" h="844883">
                  <a:moveTo>
                    <a:pt x="0" y="0"/>
                  </a:moveTo>
                  <a:lnTo>
                    <a:pt x="478223" y="0"/>
                  </a:lnTo>
                  <a:lnTo>
                    <a:pt x="478223" y="844883"/>
                  </a:lnTo>
                  <a:lnTo>
                    <a:pt x="0" y="844883"/>
                  </a:lnTo>
                  <a:close/>
                </a:path>
              </a:pathLst>
            </a:custGeom>
            <a:solidFill>
              <a:srgbClr val="000000">
                <a:alpha val="0"/>
              </a:srgbClr>
            </a:solidFill>
            <a:ln w="66675" cap="sq">
              <a:solidFill>
                <a:srgbClr val="FF8D16"/>
              </a:solidFill>
              <a:prstDash val="solid"/>
              <a:miter/>
            </a:ln>
          </p:spPr>
        </p:sp>
        <p:sp>
          <p:nvSpPr>
            <p:cNvPr id="13" name="TextBox 13"/>
            <p:cNvSpPr txBox="1"/>
            <p:nvPr/>
          </p:nvSpPr>
          <p:spPr>
            <a:xfrm>
              <a:off x="0" y="-38100"/>
              <a:ext cx="478223" cy="88298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3808674" y="2704102"/>
            <a:ext cx="457347" cy="45734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D71235"/>
              </a:solidFill>
              <a:prstDash val="solid"/>
              <a:miter/>
            </a:ln>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664481" y="357187"/>
            <a:ext cx="9616248" cy="1333500"/>
          </a:xfrm>
          <a:prstGeom prst="rect">
            <a:avLst/>
          </a:prstGeom>
        </p:spPr>
        <p:txBody>
          <a:bodyPr lIns="0" tIns="0" rIns="0" bIns="0" rtlCol="0" anchor="t">
            <a:spAutoFit/>
          </a:bodyPr>
          <a:lstStyle/>
          <a:p>
            <a:pPr algn="l">
              <a:lnSpc>
                <a:spcPts val="10440"/>
              </a:lnSpc>
            </a:pPr>
            <a:r>
              <a:rPr lang="en-US" sz="8700">
                <a:solidFill>
                  <a:srgbClr val="FFFFFF"/>
                </a:solidFill>
                <a:latin typeface="Rasputin"/>
                <a:ea typeface="Rasputin"/>
                <a:cs typeface="Rasputin"/>
                <a:sym typeface="Rasputin"/>
              </a:rPr>
              <a:t>ResNet50</a:t>
            </a:r>
          </a:p>
        </p:txBody>
      </p:sp>
      <p:sp>
        <p:nvSpPr>
          <p:cNvPr id="18" name="AutoShape 18"/>
          <p:cNvSpPr/>
          <p:nvPr/>
        </p:nvSpPr>
        <p:spPr>
          <a:xfrm>
            <a:off x="12994571" y="2818549"/>
            <a:ext cx="358336" cy="0"/>
          </a:xfrm>
          <a:prstGeom prst="line">
            <a:avLst/>
          </a:prstGeom>
          <a:ln w="38100" cap="flat">
            <a:solidFill>
              <a:srgbClr val="D71235"/>
            </a:solidFill>
            <a:prstDash val="solid"/>
            <a:headEnd type="none" w="sm" len="sm"/>
            <a:tailEnd type="none" w="sm" len="sm"/>
          </a:ln>
        </p:spPr>
      </p:sp>
      <p:grpSp>
        <p:nvGrpSpPr>
          <p:cNvPr id="19" name="Group 19"/>
          <p:cNvGrpSpPr/>
          <p:nvPr/>
        </p:nvGrpSpPr>
        <p:grpSpPr>
          <a:xfrm>
            <a:off x="262716" y="1690688"/>
            <a:ext cx="7034211" cy="7567612"/>
            <a:chOff x="0" y="0"/>
            <a:chExt cx="1531617" cy="1647759"/>
          </a:xfrm>
        </p:grpSpPr>
        <p:sp>
          <p:nvSpPr>
            <p:cNvPr id="20" name="Freeform 20"/>
            <p:cNvSpPr/>
            <p:nvPr/>
          </p:nvSpPr>
          <p:spPr>
            <a:xfrm>
              <a:off x="0" y="0"/>
              <a:ext cx="1531617" cy="1647759"/>
            </a:xfrm>
            <a:custGeom>
              <a:avLst/>
              <a:gdLst/>
              <a:ahLst/>
              <a:cxnLst/>
              <a:rect l="l" t="t" r="r" b="b"/>
              <a:pathLst>
                <a:path w="1531617" h="1647759">
                  <a:moveTo>
                    <a:pt x="0" y="0"/>
                  </a:moveTo>
                  <a:lnTo>
                    <a:pt x="1531617" y="0"/>
                  </a:lnTo>
                  <a:lnTo>
                    <a:pt x="1531617" y="1647759"/>
                  </a:lnTo>
                  <a:lnTo>
                    <a:pt x="0" y="1647759"/>
                  </a:lnTo>
                  <a:close/>
                </a:path>
              </a:pathLst>
            </a:custGeom>
            <a:solidFill>
              <a:srgbClr val="FFFFFF"/>
            </a:solidFill>
          </p:spPr>
        </p:sp>
        <p:sp>
          <p:nvSpPr>
            <p:cNvPr id="21" name="TextBox 21"/>
            <p:cNvSpPr txBox="1"/>
            <p:nvPr/>
          </p:nvSpPr>
          <p:spPr>
            <a:xfrm>
              <a:off x="0" y="-28575"/>
              <a:ext cx="1531617" cy="1676334"/>
            </a:xfrm>
            <a:prstGeom prst="rect">
              <a:avLst/>
            </a:prstGeom>
          </p:spPr>
          <p:txBody>
            <a:bodyPr lIns="50800" tIns="50800" rIns="50800" bIns="50800" rtlCol="0" anchor="ctr"/>
            <a:lstStyle/>
            <a:p>
              <a:pPr algn="l">
                <a:lnSpc>
                  <a:spcPts val="1400"/>
                </a:lnSpc>
              </a:pPr>
              <a:endParaRPr/>
            </a:p>
            <a:p>
              <a:pPr marL="539746" lvl="1" indent="-269873" algn="l">
                <a:lnSpc>
                  <a:spcPts val="3499"/>
                </a:lnSpc>
                <a:buFont typeface="Arial"/>
                <a:buChar char="•"/>
              </a:pPr>
              <a:r>
                <a:rPr lang="en-US" sz="2499">
                  <a:solidFill>
                    <a:srgbClr val="000000"/>
                  </a:solidFill>
                  <a:latin typeface="Quicksand"/>
                  <a:ea typeface="Quicksand"/>
                  <a:cs typeface="Quicksand"/>
                  <a:sym typeface="Quicksand"/>
                </a:rPr>
                <a:t>4 residual blocks, each one with a specific number of units of  1x1 convolution, 3x3 convolution, and again 1x1 convolution and a variable number of filters</a:t>
              </a:r>
            </a:p>
            <a:p>
              <a:pPr algn="l">
                <a:lnSpc>
                  <a:spcPts val="1400"/>
                </a:lnSpc>
              </a:pPr>
              <a:endParaRPr lang="en-US" sz="2499">
                <a:solidFill>
                  <a:srgbClr val="000000"/>
                </a:solidFill>
                <a:latin typeface="Quicksand"/>
                <a:ea typeface="Quicksand"/>
                <a:cs typeface="Quicksand"/>
                <a:sym typeface="Quicksand"/>
              </a:endParaRPr>
            </a:p>
            <a:p>
              <a:pPr marL="539746" lvl="1" indent="-269873" algn="l">
                <a:lnSpc>
                  <a:spcPts val="3499"/>
                </a:lnSpc>
                <a:buFont typeface="Arial"/>
                <a:buChar char="•"/>
              </a:pPr>
              <a:r>
                <a:rPr lang="en-US" sz="2499">
                  <a:solidFill>
                    <a:srgbClr val="000000"/>
                  </a:solidFill>
                  <a:latin typeface="Quicksand"/>
                  <a:ea typeface="Quicksand"/>
                  <a:cs typeface="Quicksand"/>
                  <a:sym typeface="Quicksand"/>
                </a:rPr>
                <a:t>an average pooling layer, that reduces the spatial dimensions of the feature maps to a single value per feature, simplifying the architecture</a:t>
              </a:r>
            </a:p>
            <a:p>
              <a:pPr algn="l">
                <a:lnSpc>
                  <a:spcPts val="1400"/>
                </a:lnSpc>
              </a:pPr>
              <a:endParaRPr lang="en-US" sz="2499">
                <a:solidFill>
                  <a:srgbClr val="000000"/>
                </a:solidFill>
                <a:latin typeface="Quicksand"/>
                <a:ea typeface="Quicksand"/>
                <a:cs typeface="Quicksand"/>
                <a:sym typeface="Quicksand"/>
              </a:endParaRPr>
            </a:p>
            <a:p>
              <a:pPr marL="539746" lvl="1" indent="-269873" algn="l">
                <a:lnSpc>
                  <a:spcPts val="3499"/>
                </a:lnSpc>
                <a:buFont typeface="Arial"/>
                <a:buChar char="•"/>
              </a:pPr>
              <a:r>
                <a:rPr lang="en-US" sz="2499">
                  <a:solidFill>
                    <a:srgbClr val="000000"/>
                  </a:solidFill>
                  <a:latin typeface="Quicksand"/>
                  <a:ea typeface="Quicksand"/>
                  <a:cs typeface="Quicksand"/>
                  <a:sym typeface="Quicksand"/>
                </a:rPr>
                <a:t>a fully connected layer with 1000 neurons </a:t>
              </a:r>
            </a:p>
            <a:p>
              <a:pPr algn="l">
                <a:lnSpc>
                  <a:spcPts val="1400"/>
                </a:lnSpc>
              </a:pPr>
              <a:endParaRPr lang="en-US" sz="2499">
                <a:solidFill>
                  <a:srgbClr val="000000"/>
                </a:solidFill>
                <a:latin typeface="Quicksand"/>
                <a:ea typeface="Quicksand"/>
                <a:cs typeface="Quicksand"/>
                <a:sym typeface="Quicksand"/>
              </a:endParaRPr>
            </a:p>
            <a:p>
              <a:pPr marL="539746" lvl="1" indent="-269873" algn="l">
                <a:lnSpc>
                  <a:spcPts val="3499"/>
                </a:lnSpc>
                <a:buFont typeface="Arial"/>
                <a:buChar char="•"/>
              </a:pPr>
              <a:r>
                <a:rPr lang="en-US" sz="2499">
                  <a:solidFill>
                    <a:srgbClr val="000000"/>
                  </a:solidFill>
                  <a:latin typeface="Quicksand"/>
                  <a:ea typeface="Quicksand"/>
                  <a:cs typeface="Quicksand"/>
                  <a:sym typeface="Quicksand"/>
                </a:rPr>
                <a:t>a softmax activation in the output layer, where the reduced feature maps undergo a final classification step producing the model's predictions</a:t>
              </a:r>
            </a:p>
          </p:txBody>
        </p:sp>
      </p:grpSp>
      <p:grpSp>
        <p:nvGrpSpPr>
          <p:cNvPr id="22" name="Group 22"/>
          <p:cNvGrpSpPr/>
          <p:nvPr/>
        </p:nvGrpSpPr>
        <p:grpSpPr>
          <a:xfrm>
            <a:off x="7525527" y="6473312"/>
            <a:ext cx="10463070" cy="2795904"/>
            <a:chOff x="0" y="0"/>
            <a:chExt cx="2278211" cy="608775"/>
          </a:xfrm>
        </p:grpSpPr>
        <p:sp>
          <p:nvSpPr>
            <p:cNvPr id="23" name="Freeform 23"/>
            <p:cNvSpPr/>
            <p:nvPr/>
          </p:nvSpPr>
          <p:spPr>
            <a:xfrm>
              <a:off x="0" y="0"/>
              <a:ext cx="2278211" cy="608775"/>
            </a:xfrm>
            <a:custGeom>
              <a:avLst/>
              <a:gdLst/>
              <a:ahLst/>
              <a:cxnLst/>
              <a:rect l="l" t="t" r="r" b="b"/>
              <a:pathLst>
                <a:path w="2278211" h="608775">
                  <a:moveTo>
                    <a:pt x="0" y="0"/>
                  </a:moveTo>
                  <a:lnTo>
                    <a:pt x="2278211" y="0"/>
                  </a:lnTo>
                  <a:lnTo>
                    <a:pt x="2278211" y="608775"/>
                  </a:lnTo>
                  <a:lnTo>
                    <a:pt x="0" y="608775"/>
                  </a:lnTo>
                  <a:close/>
                </a:path>
              </a:pathLst>
            </a:custGeom>
            <a:solidFill>
              <a:srgbClr val="FFFFFF"/>
            </a:solidFill>
          </p:spPr>
        </p:sp>
        <p:sp>
          <p:nvSpPr>
            <p:cNvPr id="24" name="TextBox 24"/>
            <p:cNvSpPr txBox="1"/>
            <p:nvPr/>
          </p:nvSpPr>
          <p:spPr>
            <a:xfrm>
              <a:off x="0" y="-47625"/>
              <a:ext cx="2278211" cy="656400"/>
            </a:xfrm>
            <a:prstGeom prst="rect">
              <a:avLst/>
            </a:prstGeom>
          </p:spPr>
          <p:txBody>
            <a:bodyPr lIns="50800" tIns="50800" rIns="50800" bIns="50800" rtlCol="0" anchor="ctr"/>
            <a:lstStyle/>
            <a:p>
              <a:pPr algn="ctr">
                <a:lnSpc>
                  <a:spcPts val="3499"/>
                </a:lnSpc>
              </a:pPr>
              <a:r>
                <a:rPr lang="en-US" sz="2499">
                  <a:solidFill>
                    <a:srgbClr val="000000"/>
                  </a:solidFill>
                  <a:latin typeface="Quicksand"/>
                  <a:ea typeface="Quicksand"/>
                  <a:cs typeface="Quicksand"/>
                  <a:sym typeface="Quicksand"/>
                </a:rPr>
                <a:t>The key feature of this model is the use of the residual blocks, that connect the activations of previous layers with the next one.</a:t>
              </a:r>
            </a:p>
            <a:p>
              <a:pPr algn="ctr">
                <a:lnSpc>
                  <a:spcPts val="3499"/>
                </a:lnSpc>
              </a:pPr>
              <a:r>
                <a:rPr lang="en-US" sz="2499">
                  <a:solidFill>
                    <a:srgbClr val="000000"/>
                  </a:solidFill>
                  <a:latin typeface="Quicksand"/>
                  <a:ea typeface="Quicksand"/>
                  <a:cs typeface="Quicksand"/>
                  <a:sym typeface="Quicksand"/>
                </a:rPr>
                <a:t>This allows the network to skip in-between layers and mitigate the vanishing or exploding gradient problem, letting it flow without being altered by a large magnitude and facilitating smoother training and faster convergence</a:t>
              </a:r>
            </a:p>
          </p:txBody>
        </p:sp>
      </p:grpSp>
      <p:sp>
        <p:nvSpPr>
          <p:cNvPr id="25" name="TextBox 25"/>
          <p:cNvSpPr txBox="1"/>
          <p:nvPr/>
        </p:nvSpPr>
        <p:spPr>
          <a:xfrm>
            <a:off x="16128363" y="5865110"/>
            <a:ext cx="1860234" cy="493395"/>
          </a:xfrm>
          <a:prstGeom prst="rect">
            <a:avLst/>
          </a:prstGeom>
        </p:spPr>
        <p:txBody>
          <a:bodyPr lIns="0" tIns="0" rIns="0" bIns="0" rtlCol="0" anchor="t">
            <a:spAutoFit/>
          </a:bodyPr>
          <a:lstStyle/>
          <a:p>
            <a:pPr algn="ctr">
              <a:lnSpc>
                <a:spcPts val="4199"/>
              </a:lnSpc>
              <a:spcBef>
                <a:spcPct val="0"/>
              </a:spcBef>
            </a:pPr>
            <a:r>
              <a:rPr lang="en-US" sz="2799">
                <a:solidFill>
                  <a:srgbClr val="FFFFFF"/>
                </a:solidFill>
                <a:latin typeface="Rasputin"/>
                <a:ea typeface="Rasputin"/>
                <a:cs typeface="Rasputin"/>
                <a:sym typeface="Rasputin"/>
              </a:rPr>
              <a:t>source[4]</a:t>
            </a:r>
          </a:p>
        </p:txBody>
      </p:sp>
      <p:grpSp>
        <p:nvGrpSpPr>
          <p:cNvPr id="26" name="Group 26"/>
          <p:cNvGrpSpPr/>
          <p:nvPr/>
        </p:nvGrpSpPr>
        <p:grpSpPr>
          <a:xfrm>
            <a:off x="14989280" y="5575478"/>
            <a:ext cx="613842" cy="365832"/>
            <a:chOff x="0" y="0"/>
            <a:chExt cx="1363826" cy="812800"/>
          </a:xfrm>
        </p:grpSpPr>
        <p:sp>
          <p:nvSpPr>
            <p:cNvPr id="27" name="Freeform 27"/>
            <p:cNvSpPr/>
            <p:nvPr/>
          </p:nvSpPr>
          <p:spPr>
            <a:xfrm>
              <a:off x="0" y="0"/>
              <a:ext cx="1363826" cy="812800"/>
            </a:xfrm>
            <a:custGeom>
              <a:avLst/>
              <a:gdLst/>
              <a:ahLst/>
              <a:cxnLst/>
              <a:rect l="l" t="t" r="r" b="b"/>
              <a:pathLst>
                <a:path w="1363826" h="812800">
                  <a:moveTo>
                    <a:pt x="0" y="406400"/>
                  </a:moveTo>
                  <a:lnTo>
                    <a:pt x="406400" y="0"/>
                  </a:lnTo>
                  <a:lnTo>
                    <a:pt x="406400" y="203200"/>
                  </a:lnTo>
                  <a:lnTo>
                    <a:pt x="1363826" y="203200"/>
                  </a:lnTo>
                  <a:lnTo>
                    <a:pt x="1363826" y="609600"/>
                  </a:lnTo>
                  <a:lnTo>
                    <a:pt x="406400" y="609600"/>
                  </a:lnTo>
                  <a:lnTo>
                    <a:pt x="406400" y="812800"/>
                  </a:lnTo>
                  <a:lnTo>
                    <a:pt x="0" y="406400"/>
                  </a:lnTo>
                  <a:close/>
                </a:path>
              </a:pathLst>
            </a:custGeom>
            <a:solidFill>
              <a:srgbClr val="D71235"/>
            </a:solidFill>
          </p:spPr>
        </p:sp>
        <p:sp>
          <p:nvSpPr>
            <p:cNvPr id="28" name="TextBox 28"/>
            <p:cNvSpPr txBox="1"/>
            <p:nvPr/>
          </p:nvSpPr>
          <p:spPr>
            <a:xfrm>
              <a:off x="101600" y="165100"/>
              <a:ext cx="1262226" cy="444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0" y="9564357"/>
            <a:ext cx="19430051" cy="585913"/>
            <a:chOff x="0" y="0"/>
            <a:chExt cx="25906735" cy="781217"/>
          </a:xfrm>
        </p:grpSpPr>
        <p:grpSp>
          <p:nvGrpSpPr>
            <p:cNvPr id="30" name="Group 30"/>
            <p:cNvGrpSpPr/>
            <p:nvPr/>
          </p:nvGrpSpPr>
          <p:grpSpPr>
            <a:xfrm>
              <a:off x="0" y="0"/>
              <a:ext cx="25906735" cy="781217"/>
              <a:chOff x="0" y="0"/>
              <a:chExt cx="4576633" cy="138008"/>
            </a:xfrm>
          </p:grpSpPr>
          <p:sp>
            <p:nvSpPr>
              <p:cNvPr id="31" name="Freeform 31"/>
              <p:cNvSpPr/>
              <p:nvPr/>
            </p:nvSpPr>
            <p:spPr>
              <a:xfrm>
                <a:off x="0" y="0"/>
                <a:ext cx="4576633" cy="138008"/>
              </a:xfrm>
              <a:custGeom>
                <a:avLst/>
                <a:gdLst/>
                <a:ahLst/>
                <a:cxnLst/>
                <a:rect l="l" t="t" r="r" b="b"/>
                <a:pathLst>
                  <a:path w="4576633" h="138008">
                    <a:moveTo>
                      <a:pt x="0" y="0"/>
                    </a:moveTo>
                    <a:lnTo>
                      <a:pt x="4576633" y="0"/>
                    </a:lnTo>
                    <a:lnTo>
                      <a:pt x="4576633" y="138008"/>
                    </a:lnTo>
                    <a:lnTo>
                      <a:pt x="0" y="138008"/>
                    </a:lnTo>
                    <a:close/>
                  </a:path>
                </a:pathLst>
              </a:custGeom>
              <a:solidFill>
                <a:srgbClr val="FFFFFF"/>
              </a:solidFill>
            </p:spPr>
          </p:sp>
          <p:sp>
            <p:nvSpPr>
              <p:cNvPr id="32" name="TextBox 32"/>
              <p:cNvSpPr txBox="1"/>
              <p:nvPr/>
            </p:nvSpPr>
            <p:spPr>
              <a:xfrm>
                <a:off x="0" y="-38100"/>
                <a:ext cx="4576633" cy="176108"/>
              </a:xfrm>
              <a:prstGeom prst="rect">
                <a:avLst/>
              </a:prstGeom>
            </p:spPr>
            <p:txBody>
              <a:bodyPr lIns="50800" tIns="50800" rIns="50800" bIns="50800" rtlCol="0" anchor="ctr"/>
              <a:lstStyle/>
              <a:p>
                <a:pPr algn="ctr">
                  <a:lnSpc>
                    <a:spcPts val="2659"/>
                  </a:lnSpc>
                </a:pPr>
                <a:endParaRPr/>
              </a:p>
            </p:txBody>
          </p:sp>
        </p:grpSp>
        <p:sp>
          <p:nvSpPr>
            <p:cNvPr id="33" name="TextBox 33"/>
            <p:cNvSpPr txBox="1"/>
            <p:nvPr/>
          </p:nvSpPr>
          <p:spPr>
            <a:xfrm>
              <a:off x="421650" y="-9293"/>
              <a:ext cx="24239128" cy="714079"/>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Architectures Description</a:t>
              </a:r>
            </a:p>
          </p:txBody>
        </p:sp>
      </p:grpSp>
      <p:sp>
        <p:nvSpPr>
          <p:cNvPr id="34" name="AutoShape 34"/>
          <p:cNvSpPr/>
          <p:nvPr/>
        </p:nvSpPr>
        <p:spPr>
          <a:xfrm>
            <a:off x="12994571" y="3066199"/>
            <a:ext cx="358336" cy="0"/>
          </a:xfrm>
          <a:prstGeom prst="line">
            <a:avLst/>
          </a:prstGeom>
          <a:ln w="38100" cap="flat">
            <a:solidFill>
              <a:srgbClr val="D71235"/>
            </a:solidFill>
            <a:prstDash val="solid"/>
            <a:headEnd type="none" w="sm" len="sm"/>
            <a:tailEnd type="none" w="sm" len="sm"/>
          </a:ln>
        </p:spPr>
      </p:sp>
      <p:sp>
        <p:nvSpPr>
          <p:cNvPr id="35" name="AutoShape 35"/>
          <p:cNvSpPr/>
          <p:nvPr/>
        </p:nvSpPr>
        <p:spPr>
          <a:xfrm>
            <a:off x="12937421" y="3294799"/>
            <a:ext cx="358336" cy="0"/>
          </a:xfrm>
          <a:prstGeom prst="line">
            <a:avLst/>
          </a:prstGeom>
          <a:ln w="38100" cap="flat">
            <a:solidFill>
              <a:srgbClr val="D71235"/>
            </a:solidFill>
            <a:prstDash val="solid"/>
            <a:headEnd type="none" w="sm" len="sm"/>
            <a:tailEnd type="none" w="sm" len="sm"/>
          </a:ln>
        </p:spPr>
      </p:sp>
      <p:sp>
        <p:nvSpPr>
          <p:cNvPr id="36" name="AutoShape 36"/>
          <p:cNvSpPr/>
          <p:nvPr/>
        </p:nvSpPr>
        <p:spPr>
          <a:xfrm>
            <a:off x="13401623" y="2818549"/>
            <a:ext cx="253743" cy="0"/>
          </a:xfrm>
          <a:prstGeom prst="line">
            <a:avLst/>
          </a:prstGeom>
          <a:ln w="38100" cap="flat">
            <a:solidFill>
              <a:srgbClr val="E07F19"/>
            </a:solidFill>
            <a:prstDash val="solid"/>
            <a:headEnd type="none" w="sm" len="sm"/>
            <a:tailEnd type="none" w="sm" len="sm"/>
          </a:ln>
        </p:spPr>
      </p:sp>
      <p:sp>
        <p:nvSpPr>
          <p:cNvPr id="37" name="AutoShape 37"/>
          <p:cNvSpPr/>
          <p:nvPr/>
        </p:nvSpPr>
        <p:spPr>
          <a:xfrm>
            <a:off x="13401623" y="3066199"/>
            <a:ext cx="253743" cy="0"/>
          </a:xfrm>
          <a:prstGeom prst="line">
            <a:avLst/>
          </a:prstGeom>
          <a:ln w="38100" cap="flat">
            <a:solidFill>
              <a:srgbClr val="E07F19"/>
            </a:solidFill>
            <a:prstDash val="solid"/>
            <a:headEnd type="none" w="sm" len="sm"/>
            <a:tailEnd type="none" w="sm" len="sm"/>
          </a:ln>
        </p:spPr>
      </p:sp>
      <p:sp>
        <p:nvSpPr>
          <p:cNvPr id="38" name="AutoShape 38"/>
          <p:cNvSpPr/>
          <p:nvPr/>
        </p:nvSpPr>
        <p:spPr>
          <a:xfrm>
            <a:off x="13381482" y="3294799"/>
            <a:ext cx="302459" cy="0"/>
          </a:xfrm>
          <a:prstGeom prst="line">
            <a:avLst/>
          </a:prstGeom>
          <a:ln w="38100" cap="flat">
            <a:solidFill>
              <a:srgbClr val="E07F19"/>
            </a:solidFill>
            <a:prstDash val="solid"/>
            <a:headEnd type="none" w="sm" len="sm"/>
            <a:tailEnd type="none" w="sm" len="sm"/>
          </a:ln>
        </p:spPr>
      </p:sp>
      <p:sp>
        <p:nvSpPr>
          <p:cNvPr id="39" name="TextBox 39"/>
          <p:cNvSpPr txBox="1"/>
          <p:nvPr/>
        </p:nvSpPr>
        <p:spPr>
          <a:xfrm>
            <a:off x="17665126" y="9448690"/>
            <a:ext cx="318929" cy="693421"/>
          </a:xfrm>
          <a:prstGeom prst="rect">
            <a:avLst/>
          </a:prstGeom>
        </p:spPr>
        <p:txBody>
          <a:bodyPr lIns="0" tIns="0" rIns="0" bIns="0" rtlCol="0" anchor="t">
            <a:spAutoFit/>
          </a:bodyPr>
          <a:lstStyle/>
          <a:p>
            <a:pPr algn="ctr">
              <a:lnSpc>
                <a:spcPts val="5699"/>
              </a:lnSpc>
              <a:spcBef>
                <a:spcPct val="0"/>
              </a:spcBef>
            </a:pPr>
            <a:r>
              <a:rPr lang="en-US" sz="3799">
                <a:solidFill>
                  <a:srgbClr val="000000"/>
                </a:solidFill>
                <a:latin typeface="Rasputin"/>
                <a:ea typeface="Rasputin"/>
                <a:cs typeface="Rasputin"/>
                <a:sym typeface="Rasputin"/>
              </a:rPr>
              <a:t>7</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0"/>
                                          </p:stCondLst>
                                        </p:cTn>
                                        <p:tgtEl>
                                          <p:spTgt spid="37"/>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nodeType="after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943A3A">
                <a:alpha val="100000"/>
              </a:srgbClr>
            </a:gs>
            <a:gs pos="100000">
              <a:srgbClr val="BF464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16209">
            <a:off x="-890667" y="4921459"/>
            <a:ext cx="8901994" cy="10457555"/>
          </a:xfrm>
          <a:custGeom>
            <a:avLst/>
            <a:gdLst/>
            <a:ahLst/>
            <a:cxnLst/>
            <a:rect l="l" t="t" r="r" b="b"/>
            <a:pathLst>
              <a:path w="8901994" h="10457555">
                <a:moveTo>
                  <a:pt x="0" y="0"/>
                </a:moveTo>
                <a:lnTo>
                  <a:pt x="8901993" y="0"/>
                </a:lnTo>
                <a:lnTo>
                  <a:pt x="8901993" y="10457555"/>
                </a:lnTo>
                <a:lnTo>
                  <a:pt x="0" y="1045755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8862409">
            <a:off x="11443547" y="-3756415"/>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2">
              <a:alphaModFix amt="41000"/>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664481" y="357187"/>
            <a:ext cx="9616248" cy="1333500"/>
          </a:xfrm>
          <a:prstGeom prst="rect">
            <a:avLst/>
          </a:prstGeom>
        </p:spPr>
        <p:txBody>
          <a:bodyPr lIns="0" tIns="0" rIns="0" bIns="0" rtlCol="0" anchor="t">
            <a:spAutoFit/>
          </a:bodyPr>
          <a:lstStyle/>
          <a:p>
            <a:pPr algn="l">
              <a:lnSpc>
                <a:spcPts val="10440"/>
              </a:lnSpc>
            </a:pPr>
            <a:r>
              <a:rPr lang="en-US" sz="8700">
                <a:solidFill>
                  <a:srgbClr val="FFFFFF"/>
                </a:solidFill>
                <a:latin typeface="Rasputin"/>
                <a:ea typeface="Rasputin"/>
                <a:cs typeface="Rasputin"/>
                <a:sym typeface="Rasputin"/>
              </a:rPr>
              <a:t>ResNet50</a:t>
            </a:r>
          </a:p>
        </p:txBody>
      </p:sp>
      <p:sp>
        <p:nvSpPr>
          <p:cNvPr id="5" name="TextBox 5"/>
          <p:cNvSpPr txBox="1"/>
          <p:nvPr/>
        </p:nvSpPr>
        <p:spPr>
          <a:xfrm>
            <a:off x="664481" y="1868125"/>
            <a:ext cx="17160109" cy="7212430"/>
          </a:xfrm>
          <a:prstGeom prst="rect">
            <a:avLst/>
          </a:prstGeom>
        </p:spPr>
        <p:txBody>
          <a:bodyPr lIns="0" tIns="0" rIns="0" bIns="0" rtlCol="0" anchor="t">
            <a:spAutoFit/>
          </a:bodyPr>
          <a:lstStyle/>
          <a:p>
            <a:pPr algn="l">
              <a:lnSpc>
                <a:spcPts val="3774"/>
              </a:lnSpc>
            </a:pPr>
            <a:r>
              <a:rPr lang="en-US" sz="2696">
                <a:solidFill>
                  <a:srgbClr val="FCFFFA"/>
                </a:solidFill>
                <a:latin typeface="Rasputin"/>
                <a:ea typeface="Rasputin"/>
                <a:cs typeface="Rasputin"/>
                <a:sym typeface="Rasputin"/>
              </a:rPr>
              <a:t>To thoroughly test the capabilities of ResNet50, with its number of trainable layers being approximately double that the one of the other architectures, I challenged this model aslo with datasets of 1000 images per class.</a:t>
            </a:r>
          </a:p>
          <a:p>
            <a:pPr algn="l">
              <a:lnSpc>
                <a:spcPts val="1394"/>
              </a:lnSpc>
            </a:pPr>
            <a:endParaRPr lang="en-US" sz="2696">
              <a:solidFill>
                <a:srgbClr val="FCFFFA"/>
              </a:solidFill>
              <a:latin typeface="Rasputin"/>
              <a:ea typeface="Rasputin"/>
              <a:cs typeface="Rasputin"/>
              <a:sym typeface="Rasputin"/>
            </a:endParaRPr>
          </a:p>
          <a:p>
            <a:pPr algn="l">
              <a:lnSpc>
                <a:spcPts val="3774"/>
              </a:lnSpc>
            </a:pPr>
            <a:r>
              <a:rPr lang="en-US" sz="2696">
                <a:solidFill>
                  <a:srgbClr val="FCFFFA"/>
                </a:solidFill>
                <a:latin typeface="Rasputin"/>
                <a:ea typeface="Rasputin"/>
                <a:cs typeface="Rasputin"/>
                <a:sym typeface="Rasputin"/>
              </a:rPr>
              <a:t>In order to maximize the performances, each dataset has been tested with 6 trials, varying by 3 factors:</a:t>
            </a:r>
          </a:p>
          <a:p>
            <a:pPr algn="l">
              <a:lnSpc>
                <a:spcPts val="2514"/>
              </a:lnSpc>
            </a:pPr>
            <a:r>
              <a:rPr lang="en-US" sz="1796">
                <a:solidFill>
                  <a:srgbClr val="FCFFFA"/>
                </a:solidFill>
                <a:latin typeface="Rasputin"/>
                <a:ea typeface="Rasputin"/>
                <a:cs typeface="Rasputin"/>
                <a:sym typeface="Rasputin"/>
              </a:rPr>
              <a:t> </a:t>
            </a:r>
          </a:p>
          <a:p>
            <a:pPr marL="582082" lvl="1" indent="-291041" algn="l">
              <a:lnSpc>
                <a:spcPts val="3774"/>
              </a:lnSpc>
              <a:spcBef>
                <a:spcPct val="0"/>
              </a:spcBef>
              <a:buFont typeface="Arial"/>
              <a:buChar char="•"/>
            </a:pPr>
            <a:r>
              <a:rPr lang="en-US" sz="2696">
                <a:solidFill>
                  <a:srgbClr val="FCFFFA"/>
                </a:solidFill>
                <a:latin typeface="Rasputin"/>
                <a:ea typeface="Rasputin"/>
                <a:cs typeface="Rasputin"/>
                <a:sym typeface="Rasputin"/>
              </a:rPr>
              <a:t>Learning rate: 1e-4 or 1e-5</a:t>
            </a:r>
          </a:p>
          <a:p>
            <a:pPr algn="l">
              <a:lnSpc>
                <a:spcPts val="3074"/>
              </a:lnSpc>
              <a:spcBef>
                <a:spcPct val="0"/>
              </a:spcBef>
            </a:pPr>
            <a:endParaRPr lang="en-US" sz="2696">
              <a:solidFill>
                <a:srgbClr val="FCFFFA"/>
              </a:solidFill>
              <a:latin typeface="Rasputin"/>
              <a:ea typeface="Rasputin"/>
              <a:cs typeface="Rasputin"/>
              <a:sym typeface="Rasputin"/>
            </a:endParaRPr>
          </a:p>
          <a:p>
            <a:pPr marL="603671" lvl="1" indent="-301835" algn="l">
              <a:lnSpc>
                <a:spcPts val="3914"/>
              </a:lnSpc>
              <a:spcBef>
                <a:spcPct val="0"/>
              </a:spcBef>
              <a:buFont typeface="Arial"/>
              <a:buChar char="•"/>
            </a:pPr>
            <a:r>
              <a:rPr lang="en-US" sz="2796">
                <a:solidFill>
                  <a:srgbClr val="FCFFFA"/>
                </a:solidFill>
                <a:latin typeface="Varela Round"/>
                <a:ea typeface="Varela Round"/>
                <a:cs typeface="Varela Round"/>
                <a:sym typeface="Varela Round"/>
              </a:rPr>
              <a:t>Base model layers unfrozen: none or only BatchNormalization layers</a:t>
            </a:r>
          </a:p>
          <a:p>
            <a:pPr algn="l">
              <a:lnSpc>
                <a:spcPts val="3359"/>
              </a:lnSpc>
              <a:spcBef>
                <a:spcPct val="0"/>
              </a:spcBef>
            </a:pPr>
            <a:r>
              <a:rPr lang="en-US" sz="2400">
                <a:solidFill>
                  <a:srgbClr val="FCFFFA"/>
                </a:solidFill>
                <a:latin typeface="Varela Round"/>
                <a:ea typeface="Varela Round"/>
                <a:cs typeface="Varela Round"/>
                <a:sym typeface="Varela Round"/>
              </a:rPr>
              <a:t>         BatchNormalization layers contain learned parameters (mean and variance) that align the model with the original </a:t>
            </a:r>
          </a:p>
          <a:p>
            <a:pPr algn="l">
              <a:lnSpc>
                <a:spcPts val="3359"/>
              </a:lnSpc>
              <a:spcBef>
                <a:spcPct val="0"/>
              </a:spcBef>
            </a:pPr>
            <a:r>
              <a:rPr lang="en-US" sz="2400">
                <a:solidFill>
                  <a:srgbClr val="FCFFFA"/>
                </a:solidFill>
                <a:latin typeface="Varela Round"/>
                <a:ea typeface="Varela Round"/>
                <a:cs typeface="Varela Round"/>
                <a:sym typeface="Varela Round"/>
              </a:rPr>
              <a:t>         dataset's distribution . By unfreezing these layers, the model can adapt to the new dataset, improving accuracy, </a:t>
            </a:r>
          </a:p>
          <a:p>
            <a:pPr algn="l">
              <a:lnSpc>
                <a:spcPts val="3359"/>
              </a:lnSpc>
              <a:spcBef>
                <a:spcPct val="0"/>
              </a:spcBef>
            </a:pPr>
            <a:r>
              <a:rPr lang="en-US" sz="2400">
                <a:solidFill>
                  <a:srgbClr val="FCFFFA"/>
                </a:solidFill>
                <a:latin typeface="Varela Round"/>
                <a:ea typeface="Varela Round"/>
                <a:cs typeface="Varela Round"/>
                <a:sym typeface="Varela Round"/>
              </a:rPr>
              <a:t>         especially for large datasets [5]</a:t>
            </a:r>
          </a:p>
          <a:p>
            <a:pPr algn="l">
              <a:lnSpc>
                <a:spcPts val="3080"/>
              </a:lnSpc>
              <a:spcBef>
                <a:spcPct val="0"/>
              </a:spcBef>
            </a:pPr>
            <a:endParaRPr lang="en-US" sz="2400">
              <a:solidFill>
                <a:srgbClr val="FCFFFA"/>
              </a:solidFill>
              <a:latin typeface="Varela Round"/>
              <a:ea typeface="Varela Round"/>
              <a:cs typeface="Varela Round"/>
              <a:sym typeface="Varela Round"/>
            </a:endParaRPr>
          </a:p>
          <a:p>
            <a:pPr marL="625260" lvl="1" indent="-312630" algn="l">
              <a:lnSpc>
                <a:spcPts val="4054"/>
              </a:lnSpc>
              <a:buFont typeface="Arial"/>
              <a:buChar char="•"/>
            </a:pPr>
            <a:r>
              <a:rPr lang="en-US" sz="2896">
                <a:solidFill>
                  <a:srgbClr val="FCFFFA"/>
                </a:solidFill>
                <a:latin typeface="Varela Round"/>
                <a:ea typeface="Varela Round"/>
                <a:cs typeface="Varela Round"/>
                <a:sym typeface="Varela Round"/>
              </a:rPr>
              <a:t>Dense regularization: adding L2 regularization to the Dense layer or not</a:t>
            </a:r>
          </a:p>
          <a:p>
            <a:pPr algn="l">
              <a:lnSpc>
                <a:spcPts val="3354"/>
              </a:lnSpc>
              <a:spcBef>
                <a:spcPct val="0"/>
              </a:spcBef>
            </a:pPr>
            <a:r>
              <a:rPr lang="en-US" sz="2396">
                <a:solidFill>
                  <a:srgbClr val="FCFFFA"/>
                </a:solidFill>
                <a:latin typeface="Varela Round"/>
                <a:ea typeface="Varela Round"/>
                <a:cs typeface="Varela Round"/>
                <a:sym typeface="Varela Round"/>
              </a:rPr>
              <a:t>         Dense layer regularization, through L2 penalties, discourages large weight magnitudes, which can lead to</a:t>
            </a:r>
          </a:p>
          <a:p>
            <a:pPr algn="l">
              <a:lnSpc>
                <a:spcPts val="3354"/>
              </a:lnSpc>
              <a:spcBef>
                <a:spcPct val="0"/>
              </a:spcBef>
            </a:pPr>
            <a:r>
              <a:rPr lang="en-US" sz="2396">
                <a:solidFill>
                  <a:srgbClr val="FCFFFA"/>
                </a:solidFill>
                <a:latin typeface="Varela Round"/>
                <a:ea typeface="Varela Round"/>
                <a:cs typeface="Varela Round"/>
                <a:sym typeface="Varela Round"/>
              </a:rPr>
              <a:t>         overfitting [6]</a:t>
            </a:r>
          </a:p>
        </p:txBody>
      </p:sp>
      <p:grpSp>
        <p:nvGrpSpPr>
          <p:cNvPr id="6" name="Group 6"/>
          <p:cNvGrpSpPr/>
          <p:nvPr/>
        </p:nvGrpSpPr>
        <p:grpSpPr>
          <a:xfrm>
            <a:off x="0" y="9564357"/>
            <a:ext cx="19430051" cy="585913"/>
            <a:chOff x="0" y="0"/>
            <a:chExt cx="25906735" cy="781217"/>
          </a:xfrm>
        </p:grpSpPr>
        <p:grpSp>
          <p:nvGrpSpPr>
            <p:cNvPr id="7" name="Group 7"/>
            <p:cNvGrpSpPr/>
            <p:nvPr/>
          </p:nvGrpSpPr>
          <p:grpSpPr>
            <a:xfrm>
              <a:off x="0" y="0"/>
              <a:ext cx="25906735" cy="781217"/>
              <a:chOff x="0" y="0"/>
              <a:chExt cx="4576633" cy="138008"/>
            </a:xfrm>
          </p:grpSpPr>
          <p:sp>
            <p:nvSpPr>
              <p:cNvPr id="8" name="Freeform 8"/>
              <p:cNvSpPr/>
              <p:nvPr/>
            </p:nvSpPr>
            <p:spPr>
              <a:xfrm>
                <a:off x="0" y="0"/>
                <a:ext cx="4576633" cy="138008"/>
              </a:xfrm>
              <a:custGeom>
                <a:avLst/>
                <a:gdLst/>
                <a:ahLst/>
                <a:cxnLst/>
                <a:rect l="l" t="t" r="r" b="b"/>
                <a:pathLst>
                  <a:path w="4576633" h="138008">
                    <a:moveTo>
                      <a:pt x="0" y="0"/>
                    </a:moveTo>
                    <a:lnTo>
                      <a:pt x="4576633" y="0"/>
                    </a:lnTo>
                    <a:lnTo>
                      <a:pt x="4576633" y="138008"/>
                    </a:lnTo>
                    <a:lnTo>
                      <a:pt x="0" y="138008"/>
                    </a:lnTo>
                    <a:close/>
                  </a:path>
                </a:pathLst>
              </a:custGeom>
              <a:solidFill>
                <a:srgbClr val="FFFFFF"/>
              </a:solidFill>
            </p:spPr>
          </p:sp>
          <p:sp>
            <p:nvSpPr>
              <p:cNvPr id="9" name="TextBox 9"/>
              <p:cNvSpPr txBox="1"/>
              <p:nvPr/>
            </p:nvSpPr>
            <p:spPr>
              <a:xfrm>
                <a:off x="0" y="-38100"/>
                <a:ext cx="4576633" cy="176108"/>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421650" y="-9293"/>
              <a:ext cx="24239128" cy="714079"/>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Architectures Description</a:t>
              </a:r>
            </a:p>
          </p:txBody>
        </p:sp>
      </p:grpSp>
      <p:sp>
        <p:nvSpPr>
          <p:cNvPr id="11" name="TextBox 11"/>
          <p:cNvSpPr txBox="1"/>
          <p:nvPr/>
        </p:nvSpPr>
        <p:spPr>
          <a:xfrm>
            <a:off x="17649648" y="9448690"/>
            <a:ext cx="349885" cy="693421"/>
          </a:xfrm>
          <a:prstGeom prst="rect">
            <a:avLst/>
          </a:prstGeom>
        </p:spPr>
        <p:txBody>
          <a:bodyPr lIns="0" tIns="0" rIns="0" bIns="0" rtlCol="0" anchor="t">
            <a:spAutoFit/>
          </a:bodyPr>
          <a:lstStyle/>
          <a:p>
            <a:pPr algn="ctr">
              <a:lnSpc>
                <a:spcPts val="5699"/>
              </a:lnSpc>
              <a:spcBef>
                <a:spcPct val="0"/>
              </a:spcBef>
            </a:pPr>
            <a:r>
              <a:rPr lang="en-US" sz="3799">
                <a:solidFill>
                  <a:srgbClr val="000000"/>
                </a:solidFill>
                <a:latin typeface="Rasputin"/>
                <a:ea typeface="Rasputin"/>
                <a:cs typeface="Rasputin"/>
                <a:sym typeface="Rasputin"/>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943A3A">
                <a:alpha val="100000"/>
              </a:srgbClr>
            </a:gs>
            <a:gs pos="100000">
              <a:srgbClr val="BF464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16209">
            <a:off x="-890667" y="4921459"/>
            <a:ext cx="8901994" cy="10457555"/>
          </a:xfrm>
          <a:custGeom>
            <a:avLst/>
            <a:gdLst/>
            <a:ahLst/>
            <a:cxnLst/>
            <a:rect l="l" t="t" r="r" b="b"/>
            <a:pathLst>
              <a:path w="8901994" h="10457555">
                <a:moveTo>
                  <a:pt x="0" y="0"/>
                </a:moveTo>
                <a:lnTo>
                  <a:pt x="8901993" y="0"/>
                </a:lnTo>
                <a:lnTo>
                  <a:pt x="8901993" y="10457555"/>
                </a:lnTo>
                <a:lnTo>
                  <a:pt x="0" y="1045755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8862409">
            <a:off x="11443547" y="-3756415"/>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2">
              <a:alphaModFix amt="41000"/>
              <a:extLst>
                <a:ext uri="{96DAC541-7B7A-43D3-8B79-37D633B846F1}">
                  <asvg:svgBlip xmlns:asvg="http://schemas.microsoft.com/office/drawing/2016/SVG/main" r:embed="rId3"/>
                </a:ext>
              </a:extLst>
            </a:blip>
            <a:stretch>
              <a:fillRect/>
            </a:stretch>
          </a:blipFill>
        </p:spPr>
      </p:sp>
      <p:sp>
        <p:nvSpPr>
          <p:cNvPr id="4" name="Freeform 4"/>
          <p:cNvSpPr/>
          <p:nvPr/>
        </p:nvSpPr>
        <p:spPr>
          <a:xfrm>
            <a:off x="519620" y="2247552"/>
            <a:ext cx="6676153" cy="2026689"/>
          </a:xfrm>
          <a:custGeom>
            <a:avLst/>
            <a:gdLst/>
            <a:ahLst/>
            <a:cxnLst/>
            <a:rect l="l" t="t" r="r" b="b"/>
            <a:pathLst>
              <a:path w="6676153" h="2026689">
                <a:moveTo>
                  <a:pt x="0" y="0"/>
                </a:moveTo>
                <a:lnTo>
                  <a:pt x="6676153" y="0"/>
                </a:lnTo>
                <a:lnTo>
                  <a:pt x="6676153" y="2026690"/>
                </a:lnTo>
                <a:lnTo>
                  <a:pt x="0" y="2026690"/>
                </a:lnTo>
                <a:lnTo>
                  <a:pt x="0" y="0"/>
                </a:lnTo>
                <a:close/>
              </a:path>
            </a:pathLst>
          </a:custGeom>
          <a:blipFill>
            <a:blip r:embed="rId4"/>
            <a:stretch>
              <a:fillRect/>
            </a:stretch>
          </a:blipFill>
        </p:spPr>
      </p:sp>
      <p:grpSp>
        <p:nvGrpSpPr>
          <p:cNvPr id="5" name="Group 5"/>
          <p:cNvGrpSpPr/>
          <p:nvPr/>
        </p:nvGrpSpPr>
        <p:grpSpPr>
          <a:xfrm>
            <a:off x="9525" y="9564357"/>
            <a:ext cx="19430051" cy="585913"/>
            <a:chOff x="0" y="0"/>
            <a:chExt cx="25906735" cy="781217"/>
          </a:xfrm>
        </p:grpSpPr>
        <p:grpSp>
          <p:nvGrpSpPr>
            <p:cNvPr id="6" name="Group 6"/>
            <p:cNvGrpSpPr/>
            <p:nvPr/>
          </p:nvGrpSpPr>
          <p:grpSpPr>
            <a:xfrm>
              <a:off x="0" y="0"/>
              <a:ext cx="25906735" cy="781217"/>
              <a:chOff x="0" y="0"/>
              <a:chExt cx="4576633" cy="138008"/>
            </a:xfrm>
          </p:grpSpPr>
          <p:sp>
            <p:nvSpPr>
              <p:cNvPr id="7" name="Freeform 7"/>
              <p:cNvSpPr/>
              <p:nvPr/>
            </p:nvSpPr>
            <p:spPr>
              <a:xfrm>
                <a:off x="0" y="0"/>
                <a:ext cx="4576633" cy="138008"/>
              </a:xfrm>
              <a:custGeom>
                <a:avLst/>
                <a:gdLst/>
                <a:ahLst/>
                <a:cxnLst/>
                <a:rect l="l" t="t" r="r" b="b"/>
                <a:pathLst>
                  <a:path w="4576633" h="138008">
                    <a:moveTo>
                      <a:pt x="0" y="0"/>
                    </a:moveTo>
                    <a:lnTo>
                      <a:pt x="4576633" y="0"/>
                    </a:lnTo>
                    <a:lnTo>
                      <a:pt x="4576633" y="138008"/>
                    </a:lnTo>
                    <a:lnTo>
                      <a:pt x="0" y="138008"/>
                    </a:lnTo>
                    <a:close/>
                  </a:path>
                </a:pathLst>
              </a:custGeom>
              <a:solidFill>
                <a:srgbClr val="FFFFFF"/>
              </a:solidFill>
            </p:spPr>
          </p:sp>
          <p:sp>
            <p:nvSpPr>
              <p:cNvPr id="8" name="TextBox 8"/>
              <p:cNvSpPr txBox="1"/>
              <p:nvPr/>
            </p:nvSpPr>
            <p:spPr>
              <a:xfrm>
                <a:off x="0" y="-38100"/>
                <a:ext cx="4576633" cy="176108"/>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421650" y="-9293"/>
              <a:ext cx="24239128" cy="714079"/>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Results</a:t>
              </a:r>
            </a:p>
          </p:txBody>
        </p:sp>
      </p:grpSp>
      <p:sp>
        <p:nvSpPr>
          <p:cNvPr id="11" name="TextBox 11"/>
          <p:cNvSpPr txBox="1"/>
          <p:nvPr/>
        </p:nvSpPr>
        <p:spPr>
          <a:xfrm>
            <a:off x="664481" y="357187"/>
            <a:ext cx="9616248" cy="1333500"/>
          </a:xfrm>
          <a:prstGeom prst="rect">
            <a:avLst/>
          </a:prstGeom>
        </p:spPr>
        <p:txBody>
          <a:bodyPr lIns="0" tIns="0" rIns="0" bIns="0" rtlCol="0" anchor="t">
            <a:spAutoFit/>
          </a:bodyPr>
          <a:lstStyle/>
          <a:p>
            <a:pPr algn="l">
              <a:lnSpc>
                <a:spcPts val="10440"/>
              </a:lnSpc>
            </a:pPr>
            <a:r>
              <a:rPr lang="en-US" sz="8700">
                <a:solidFill>
                  <a:srgbClr val="FFFFFF"/>
                </a:solidFill>
                <a:latin typeface="Rasputin"/>
                <a:ea typeface="Rasputin"/>
                <a:cs typeface="Rasputin"/>
                <a:sym typeface="Rasputin"/>
              </a:rPr>
              <a:t>ResNet50</a:t>
            </a:r>
          </a:p>
        </p:txBody>
      </p:sp>
      <p:sp>
        <p:nvSpPr>
          <p:cNvPr id="12" name="TextBox 12"/>
          <p:cNvSpPr txBox="1"/>
          <p:nvPr/>
        </p:nvSpPr>
        <p:spPr>
          <a:xfrm>
            <a:off x="519620" y="4299338"/>
            <a:ext cx="6834227" cy="5173247"/>
          </a:xfrm>
          <a:prstGeom prst="rect">
            <a:avLst/>
          </a:prstGeom>
        </p:spPr>
        <p:txBody>
          <a:bodyPr lIns="0" tIns="0" rIns="0" bIns="0" rtlCol="0" anchor="t">
            <a:spAutoFit/>
          </a:bodyPr>
          <a:lstStyle/>
          <a:p>
            <a:pPr algn="l">
              <a:lnSpc>
                <a:spcPts val="3536"/>
              </a:lnSpc>
            </a:pPr>
            <a:r>
              <a:rPr lang="en-US" sz="2526">
                <a:solidFill>
                  <a:srgbClr val="FCFFFA"/>
                </a:solidFill>
                <a:latin typeface="Rasputin"/>
                <a:ea typeface="Rasputin"/>
                <a:cs typeface="Rasputin"/>
                <a:sym typeface="Rasputin"/>
              </a:rPr>
              <a:t>LIS Dataset</a:t>
            </a:r>
          </a:p>
          <a:p>
            <a:pPr algn="l">
              <a:lnSpc>
                <a:spcPts val="1996"/>
              </a:lnSpc>
            </a:pPr>
            <a:endParaRPr lang="en-US" sz="2526">
              <a:solidFill>
                <a:srgbClr val="FCFFFA"/>
              </a:solidFill>
              <a:latin typeface="Rasputin"/>
              <a:ea typeface="Rasputin"/>
              <a:cs typeface="Rasputin"/>
              <a:sym typeface="Rasputin"/>
            </a:endParaRPr>
          </a:p>
          <a:p>
            <a:pPr algn="l">
              <a:lnSpc>
                <a:spcPts val="3116"/>
              </a:lnSpc>
            </a:pPr>
            <a:r>
              <a:rPr lang="en-US" sz="2226">
                <a:solidFill>
                  <a:srgbClr val="FCFFFA"/>
                </a:solidFill>
                <a:latin typeface="Rasputin"/>
                <a:ea typeface="Rasputin"/>
                <a:cs typeface="Rasputin"/>
                <a:sym typeface="Rasputin"/>
              </a:rPr>
              <a:t>The images feature a clean, uniform black background with no distractions. The hand centered, and isolated, is in clear contrast with the background.</a:t>
            </a:r>
          </a:p>
          <a:p>
            <a:pPr algn="l">
              <a:lnSpc>
                <a:spcPts val="1156"/>
              </a:lnSpc>
            </a:pPr>
            <a:endParaRPr lang="en-US" sz="2226">
              <a:solidFill>
                <a:srgbClr val="FCFFFA"/>
              </a:solidFill>
              <a:latin typeface="Rasputin"/>
              <a:ea typeface="Rasputin"/>
              <a:cs typeface="Rasputin"/>
              <a:sym typeface="Rasputin"/>
            </a:endParaRPr>
          </a:p>
          <a:p>
            <a:pPr algn="l">
              <a:lnSpc>
                <a:spcPts val="3116"/>
              </a:lnSpc>
            </a:pPr>
            <a:r>
              <a:rPr lang="en-US" sz="2226">
                <a:solidFill>
                  <a:srgbClr val="FCFFFA"/>
                </a:solidFill>
                <a:latin typeface="Rasputin"/>
                <a:ea typeface="Rasputin"/>
                <a:cs typeface="Rasputin"/>
                <a:sym typeface="Rasputin"/>
              </a:rPr>
              <a:t>These characteristics simplify the feature extraction process for the model, making it easier to focus on the relevant details of the gesture: the risk of overfitting or confusion is minimized leading to higher accuracy during training, validation, and test.</a:t>
            </a:r>
          </a:p>
          <a:p>
            <a:pPr algn="l">
              <a:lnSpc>
                <a:spcPts val="3116"/>
              </a:lnSpc>
            </a:pPr>
            <a:endParaRPr lang="en-US" sz="2226">
              <a:solidFill>
                <a:srgbClr val="FCFFFA"/>
              </a:solidFill>
              <a:latin typeface="Rasputin"/>
              <a:ea typeface="Rasputin"/>
              <a:cs typeface="Rasputin"/>
              <a:sym typeface="Rasputin"/>
            </a:endParaRPr>
          </a:p>
        </p:txBody>
      </p:sp>
      <p:sp>
        <p:nvSpPr>
          <p:cNvPr id="13" name="TextBox 13"/>
          <p:cNvSpPr txBox="1"/>
          <p:nvPr/>
        </p:nvSpPr>
        <p:spPr>
          <a:xfrm>
            <a:off x="17654252" y="9448690"/>
            <a:ext cx="340677" cy="693421"/>
          </a:xfrm>
          <a:prstGeom prst="rect">
            <a:avLst/>
          </a:prstGeom>
        </p:spPr>
        <p:txBody>
          <a:bodyPr lIns="0" tIns="0" rIns="0" bIns="0" rtlCol="0" anchor="t">
            <a:spAutoFit/>
          </a:bodyPr>
          <a:lstStyle/>
          <a:p>
            <a:pPr algn="ctr">
              <a:lnSpc>
                <a:spcPts val="5699"/>
              </a:lnSpc>
              <a:spcBef>
                <a:spcPct val="0"/>
              </a:spcBef>
            </a:pPr>
            <a:r>
              <a:rPr lang="en-US" sz="3799">
                <a:solidFill>
                  <a:srgbClr val="000000"/>
                </a:solidFill>
                <a:latin typeface="Rasputin"/>
                <a:ea typeface="Rasputin"/>
                <a:cs typeface="Rasputin"/>
                <a:sym typeface="Rasputin"/>
              </a:rPr>
              <a:t>9</a:t>
            </a:r>
          </a:p>
        </p:txBody>
      </p:sp>
      <p:pic>
        <p:nvPicPr>
          <p:cNvPr id="10" name="Picture 9" descr="A table with numbers and percentages&#10;&#10;AI-generated content may be incorrect.">
            <a:extLst>
              <a:ext uri="{FF2B5EF4-FFF2-40B4-BE49-F238E27FC236}">
                <a16:creationId xmlns:a16="http://schemas.microsoft.com/office/drawing/2014/main" id="{76D20A77-A009-3BF0-EC29-5F388FF31145}"/>
              </a:ext>
            </a:extLst>
          </p:cNvPr>
          <p:cNvPicPr>
            <a:picLocks noChangeAspect="1"/>
          </p:cNvPicPr>
          <p:nvPr/>
        </p:nvPicPr>
        <p:blipFill>
          <a:blip r:embed="rId5"/>
          <a:stretch>
            <a:fillRect/>
          </a:stretch>
        </p:blipFill>
        <p:spPr>
          <a:xfrm>
            <a:off x="7501195" y="2240434"/>
            <a:ext cx="10514312" cy="531186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41</Slides>
  <Notes>0</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Verde Macchie Basilare Presentazione Semplice</dc:title>
  <cp:revision>108</cp:revision>
  <dcterms:created xsi:type="dcterms:W3CDTF">2006-08-16T00:00:00Z</dcterms:created>
  <dcterms:modified xsi:type="dcterms:W3CDTF">2025-01-21T19:07:14Z</dcterms:modified>
  <dc:identifier>DAGci1Tnmzg</dc:identifier>
</cp:coreProperties>
</file>